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6" r:id="rId59"/>
    <p:sldId id="324" r:id="rId60"/>
    <p:sldId id="315" r:id="rId61"/>
    <p:sldId id="317" r:id="rId62"/>
    <p:sldId id="318" r:id="rId63"/>
    <p:sldId id="319" r:id="rId64"/>
    <p:sldId id="327" r:id="rId65"/>
    <p:sldId id="328" r:id="rId66"/>
    <p:sldId id="320" r:id="rId67"/>
    <p:sldId id="321" r:id="rId68"/>
    <p:sldId id="325" r:id="rId69"/>
    <p:sldId id="329" r:id="rId70"/>
    <p:sldId id="330" r:id="rId71"/>
    <p:sldId id="332" r:id="rId72"/>
    <p:sldId id="331" r:id="rId73"/>
    <p:sldId id="322" r:id="rId74"/>
    <p:sldId id="333" r:id="rId75"/>
    <p:sldId id="335" r:id="rId76"/>
    <p:sldId id="336" r:id="rId77"/>
    <p:sldId id="337" r:id="rId78"/>
    <p:sldId id="338" r:id="rId79"/>
    <p:sldId id="339" r:id="rId80"/>
    <p:sldId id="326" r:id="rId81"/>
    <p:sldId id="340" r:id="rId82"/>
    <p:sldId id="341" r:id="rId83"/>
    <p:sldId id="342" r:id="rId84"/>
    <p:sldId id="343" r:id="rId85"/>
    <p:sldId id="344" r:id="rId86"/>
    <p:sldId id="2010" r:id="rId87"/>
    <p:sldId id="345" r:id="rId88"/>
    <p:sldId id="346" r:id="rId89"/>
    <p:sldId id="323" r:id="rId90"/>
    <p:sldId id="361"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2" r:id="rId106"/>
    <p:sldId id="2000" r:id="rId107"/>
    <p:sldId id="606" r:id="rId108"/>
    <p:sldId id="584" r:id="rId109"/>
    <p:sldId id="614" r:id="rId110"/>
    <p:sldId id="603" r:id="rId111"/>
    <p:sldId id="615" r:id="rId112"/>
    <p:sldId id="616" r:id="rId113"/>
    <p:sldId id="1944" r:id="rId114"/>
    <p:sldId id="1945" r:id="rId115"/>
    <p:sldId id="620" r:id="rId116"/>
    <p:sldId id="2007" r:id="rId117"/>
    <p:sldId id="1999" r:id="rId118"/>
    <p:sldId id="1976" r:id="rId119"/>
    <p:sldId id="1992" r:id="rId120"/>
    <p:sldId id="2008" r:id="rId121"/>
    <p:sldId id="2011" r:id="rId122"/>
  </p:sldIdLst>
  <p:sldSz cx="9144000" cy="6858000" type="screen4x3"/>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4" roundtripDataSignature="AMtx7mgU1gXWlSh13xrYyxx+/zcKzl8y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2FA6E9-2B1E-AF8C-1244-A2C1EFECC4F5}" v="3" dt="2024-12-13T04:23:17.112"/>
  </p1510:revLst>
</p1510:revInfo>
</file>

<file path=ppt/tableStyles.xml><?xml version="1.0" encoding="utf-8"?>
<a:tblStyleLst xmlns:a="http://schemas.openxmlformats.org/drawingml/2006/main" def="{3F731CC4-F404-4272-ACEB-223D5A42D1C3}">
  <a:tblStyle styleId="{3F731CC4-F404-4272-ACEB-223D5A42D1C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customschemas.google.com/relationships/presentationmetadata" Target="metadata"/><Relationship Id="rId129"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 name="Google Shape;36;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7: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37: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3: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10: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12: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3: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15: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p16: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4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4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4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4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4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4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47: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6" name="Google Shape;266;p47: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4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4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9: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49: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50: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8" name="Google Shape;308;p50: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51: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p51: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p52: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53: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7" name="Google Shape;357;p53: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54: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8" name="Google Shape;388;p54: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5: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p55: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56: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56: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8: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5" name="Google Shape;495;p58: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9: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4" name="Google Shape;504;p59: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6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p6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6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6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6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6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6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6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6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6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8" name="Google Shape;548;p6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6: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4" name="Google Shape;554;p66: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7: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1" name="Google Shape;561;p67: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7: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17: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8: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p18: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 name="Google Shape;63;p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0: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2" name="Google Shape;622;p20: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6" name="Google Shape;656;p22: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68: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3" name="Google Shape;703;p68: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9: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9" name="Google Shape;709;p69: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70: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8" name="Google Shape;758;p70: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71: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4" name="Google Shape;764;p71: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7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1" name="Google Shape;771;p72: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73: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1" name="Google Shape;791;p73: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77: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6" name="Google Shape;876;p77: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0086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7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0" name="Google Shape;870;p7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78: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2" name="Google Shape;882;p78:notes"/>
          <p:cNvSpPr>
            <a:spLocks noGrp="1" noRot="1" noChangeAspect="1"/>
          </p:cNvSpPr>
          <p:nvPr>
            <p:ph type="sldImg" idx="2"/>
          </p:nvPr>
        </p:nvSpPr>
        <p:spPr>
          <a:xfrm>
            <a:off x="3286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8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1" name="Google Shape;891;p8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8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7" name="Google Shape;897;p8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69446a2aef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3" name="Google Shape;903;g269446a2aef_0_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69446a2aef_0_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0" name="Google Shape;910;g269446a2aef_0_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8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6" name="Google Shape;916;p8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8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6" name="Google Shape;916;p8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679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8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4" name="Google Shape;924;p8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3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696dc538f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696dc538f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2696dc538f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3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696dc538f8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696dc538f8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2696dc538f8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696dc538f8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696dc538f8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2696dc538f8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107</a:t>
            </a:fld>
            <a:endParaRPr lang="en-US" sz="1200"/>
          </a:p>
        </p:txBody>
      </p:sp>
      <p:sp>
        <p:nvSpPr>
          <p:cNvPr id="21507" name="Rectangle 2"/>
          <p:cNvSpPr>
            <a:spLocks noGrp="1" noRot="1" noChangeAspect="1" noChangeArrowheads="1"/>
          </p:cNvSpPr>
          <p:nvPr>
            <p:ph type="sldImg"/>
          </p:nvPr>
        </p:nvSpPr>
        <p:spPr>
          <a:xfrm>
            <a:off x="1143000" y="685800"/>
            <a:ext cx="4572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a:ea typeface="ＭＳ Ｐゴシック" charset="0"/>
                <a:cs typeface="ＭＳ Ｐゴシック" charset="0"/>
              </a:rPr>
              <a:t>But the static meaning of "it" can't represent that, it just means "I am a non-human pronoun". </a:t>
            </a:r>
          </a:p>
        </p:txBody>
      </p:sp>
    </p:spTree>
    <p:extLst>
      <p:ext uri="{BB962C8B-B14F-4D97-AF65-F5344CB8AC3E}">
        <p14:creationId xmlns:p14="http://schemas.microsoft.com/office/powerpoint/2010/main" val="34870009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110</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a:ea typeface="ＭＳ Ｐゴシック" charset="0"/>
                <a:cs typeface="ＭＳ Ｐゴシック" charset="0"/>
              </a:rPr>
              <a:t>D</a:t>
            </a:r>
          </a:p>
        </p:txBody>
      </p:sp>
    </p:spTree>
    <p:extLst>
      <p:ext uri="{BB962C8B-B14F-4D97-AF65-F5344CB8AC3E}">
        <p14:creationId xmlns:p14="http://schemas.microsoft.com/office/powerpoint/2010/main" val="34722932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111</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a:ea typeface="ＭＳ Ｐゴシック" charset="0"/>
                <a:cs typeface="ＭＳ Ｐゴシック" charset="0"/>
              </a:rPr>
              <a:t>D</a:t>
            </a:r>
          </a:p>
        </p:txBody>
      </p:sp>
    </p:spTree>
    <p:extLst>
      <p:ext uri="{BB962C8B-B14F-4D97-AF65-F5344CB8AC3E}">
        <p14:creationId xmlns:p14="http://schemas.microsoft.com/office/powerpoint/2010/main" val="27288710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112</a:t>
            </a:fld>
            <a:endParaRPr lang="en-US" sz="1200"/>
          </a:p>
        </p:txBody>
      </p:sp>
      <p:sp>
        <p:nvSpPr>
          <p:cNvPr id="21507" name="Rectangle 2"/>
          <p:cNvSpPr>
            <a:spLocks noGrp="1" noRot="1" noChangeAspect="1" noChangeArrowheads="1"/>
          </p:cNvSpPr>
          <p:nvPr>
            <p:ph type="sldImg"/>
          </p:nvPr>
        </p:nvSpPr>
        <p:spPr>
          <a:xfrm>
            <a:off x="1143000" y="685800"/>
            <a:ext cx="4572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a:ea typeface="ＭＳ Ｐゴシック" charset="0"/>
                <a:cs typeface="ＭＳ Ｐゴシック" charset="0"/>
              </a:rPr>
              <a:t>D</a:t>
            </a:r>
          </a:p>
        </p:txBody>
      </p:sp>
    </p:spTree>
    <p:extLst>
      <p:ext uri="{BB962C8B-B14F-4D97-AF65-F5344CB8AC3E}">
        <p14:creationId xmlns:p14="http://schemas.microsoft.com/office/powerpoint/2010/main" val="13597660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NimbusRomNo9L"/>
              </a:rPr>
              <a:t>the result of a dot product can be an arbitrarily large (positive or negative) value, and exponentiating large values can lead to numerical issues and loss of gradients during training. To avoid this, we scale the dot product by a factor related to the size of the embeddings, via diving by the square root of the dimensionality of the query and key vectors (</a:t>
            </a:r>
            <a:r>
              <a:rPr lang="en-US" sz="1800" i="1">
                <a:effectLst/>
                <a:latin typeface="NimbusRomNo9L"/>
              </a:rPr>
              <a:t>dk</a:t>
            </a:r>
            <a:r>
              <a:rPr lang="en-US" sz="1800">
                <a:effectLst/>
                <a:latin typeface="NimbusRomNo9L"/>
              </a:rPr>
              <a:t>). </a:t>
            </a:r>
            <a:endParaRPr lang="en-US"/>
          </a:p>
        </p:txBody>
      </p:sp>
      <p:sp>
        <p:nvSpPr>
          <p:cNvPr id="4" name="Slide Number Placeholder 3"/>
          <p:cNvSpPr>
            <a:spLocks noGrp="1"/>
          </p:cNvSpPr>
          <p:nvPr>
            <p:ph type="sldNum" sz="quarter" idx="5"/>
          </p:nvPr>
        </p:nvSpPr>
        <p:spPr/>
        <p:txBody>
          <a:bodyPr/>
          <a:lstStyle/>
          <a:p>
            <a:fld id="{DF0D4404-C563-6B43-A824-459A163A6375}" type="slidenum">
              <a:rPr lang="en-US" smtClean="0"/>
              <a:pPr/>
              <a:t>113</a:t>
            </a:fld>
            <a:endParaRPr lang="en-US"/>
          </a:p>
        </p:txBody>
      </p:sp>
    </p:spTree>
    <p:extLst>
      <p:ext uri="{BB962C8B-B14F-4D97-AF65-F5344CB8AC3E}">
        <p14:creationId xmlns:p14="http://schemas.microsoft.com/office/powerpoint/2010/main" val="37891751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0D4404-C563-6B43-A824-459A163A6375}" type="slidenum">
              <a:rPr lang="en-US" smtClean="0"/>
              <a:pPr/>
              <a:t>114</a:t>
            </a:fld>
            <a:endParaRPr lang="en-US"/>
          </a:p>
        </p:txBody>
      </p:sp>
    </p:spTree>
    <p:extLst>
      <p:ext uri="{BB962C8B-B14F-4D97-AF65-F5344CB8AC3E}">
        <p14:creationId xmlns:p14="http://schemas.microsoft.com/office/powerpoint/2010/main" val="225032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sp>
        <p:nvSpPr>
          <p:cNvPr id="14" name="Google Shape;14;p27"/>
          <p:cNvSpPr txBox="1">
            <a:spLocks noGrp="1"/>
          </p:cNvSpPr>
          <p:nvPr>
            <p:ph type="ctrTitle"/>
          </p:nvPr>
        </p:nvSpPr>
        <p:spPr>
          <a:xfrm>
            <a:off x="685800" y="2125980"/>
            <a:ext cx="7772400" cy="1440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7"/>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7"/>
          <p:cNvSpPr txBox="1">
            <a:spLocks noGrp="1"/>
          </p:cNvSpPr>
          <p:nvPr>
            <p:ph type="sldNum" idx="12"/>
          </p:nvPr>
        </p:nvSpPr>
        <p:spPr>
          <a:xfrm>
            <a:off x="6390640" y="6447934"/>
            <a:ext cx="282600" cy="277200"/>
          </a:xfrm>
          <a:prstGeom prst="rect">
            <a:avLst/>
          </a:prstGeom>
          <a:noFill/>
          <a:ln>
            <a:noFill/>
          </a:ln>
        </p:spPr>
        <p:txBody>
          <a:bodyPr spcFirstLastPara="1" wrap="square" lIns="0" tIns="0" rIns="0" bIns="0" anchor="t" anchorCtr="0">
            <a:spAutoFit/>
          </a:bodyPr>
          <a:lstStyle>
            <a:lvl1pPr marL="25400" marR="0" lvl="0"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1pPr>
            <a:lvl2pPr marL="25400" marR="0" lvl="1"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2pPr>
            <a:lvl3pPr marL="25400" marR="0" lvl="2"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3pPr>
            <a:lvl4pPr marL="25400" marR="0" lvl="3"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4pPr>
            <a:lvl5pPr marL="25400" marR="0" lvl="4"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5pPr>
            <a:lvl6pPr marL="25400" marR="0" lvl="5"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6pPr>
            <a:lvl7pPr marL="25400" marR="0" lvl="6"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7pPr>
            <a:lvl8pPr marL="25400" marR="0" lvl="7"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8pPr>
            <a:lvl9pPr marL="25400" marR="0" lvl="8"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2410175" y="82550"/>
            <a:ext cx="4323600" cy="6351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5"/>
          <p:cNvSpPr txBox="1">
            <a:spLocks noGrp="1"/>
          </p:cNvSpPr>
          <p:nvPr>
            <p:ph type="body" idx="1"/>
          </p:nvPr>
        </p:nvSpPr>
        <p:spPr>
          <a:xfrm>
            <a:off x="421640" y="1437384"/>
            <a:ext cx="8300700" cy="44718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 name="Google Shape;20;p25"/>
          <p:cNvSpPr txBox="1">
            <a:spLocks noGrp="1"/>
          </p:cNvSpPr>
          <p:nvPr>
            <p:ph type="dt" idx="10"/>
          </p:nvPr>
        </p:nvSpPr>
        <p:spPr>
          <a:xfrm>
            <a:off x="7406837" y="6447934"/>
            <a:ext cx="899100" cy="304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00" b="0"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5"/>
          <p:cNvSpPr/>
          <p:nvPr/>
        </p:nvSpPr>
        <p:spPr>
          <a:xfrm>
            <a:off x="18900" y="6393850"/>
            <a:ext cx="9106200" cy="540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highlight>
                <a:schemeClr val="dk1"/>
              </a:highlight>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
        <p:cNvGrpSpPr/>
        <p:nvPr/>
      </p:nvGrpSpPr>
      <p:grpSpPr>
        <a:xfrm>
          <a:off x="0" y="0"/>
          <a:ext cx="0" cy="0"/>
          <a:chOff x="0" y="0"/>
          <a:chExt cx="0" cy="0"/>
        </a:xfrm>
      </p:grpSpPr>
      <p:sp>
        <p:nvSpPr>
          <p:cNvPr id="23" name="Google Shape;23;p26"/>
          <p:cNvSpPr/>
          <p:nvPr/>
        </p:nvSpPr>
        <p:spPr>
          <a:xfrm>
            <a:off x="-18950" y="6374900"/>
            <a:ext cx="9144000" cy="483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24"/>
        <p:cNvGrpSpPr/>
        <p:nvPr/>
      </p:nvGrpSpPr>
      <p:grpSpPr>
        <a:xfrm>
          <a:off x="0" y="0"/>
          <a:ext cx="0" cy="0"/>
          <a:chOff x="0" y="0"/>
          <a:chExt cx="0" cy="0"/>
        </a:xfrm>
      </p:grpSpPr>
      <p:sp>
        <p:nvSpPr>
          <p:cNvPr id="25" name="Google Shape;25;p86"/>
          <p:cNvSpPr txBox="1">
            <a:spLocks noGrp="1"/>
          </p:cNvSpPr>
          <p:nvPr>
            <p:ph type="title"/>
          </p:nvPr>
        </p:nvSpPr>
        <p:spPr>
          <a:xfrm>
            <a:off x="73025" y="87883"/>
            <a:ext cx="1575435"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1">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6"/>
          <p:cNvSpPr txBox="1">
            <a:spLocks noGrp="1"/>
          </p:cNvSpPr>
          <p:nvPr>
            <p:ph type="ftr" idx="11"/>
          </p:nvPr>
        </p:nvSpPr>
        <p:spPr>
          <a:xfrm>
            <a:off x="7761831" y="6257652"/>
            <a:ext cx="1306195" cy="2769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86"/>
          <p:cNvSpPr txBox="1">
            <a:spLocks noGrp="1"/>
          </p:cNvSpPr>
          <p:nvPr>
            <p:ph type="sldNum" idx="12"/>
          </p:nvPr>
        </p:nvSpPr>
        <p:spPr>
          <a:xfrm>
            <a:off x="6344465" y="6257639"/>
            <a:ext cx="330900" cy="321306"/>
          </a:xfrm>
          <a:prstGeom prst="rect">
            <a:avLst/>
          </a:prstGeom>
          <a:noFill/>
          <a:ln>
            <a:noFill/>
          </a:ln>
        </p:spPr>
        <p:txBody>
          <a:bodyPr spcFirstLastPara="1" wrap="square" lIns="0" tIns="0" rIns="0" bIns="0" anchor="t" anchorCtr="0">
            <a:spAutoFit/>
          </a:bodyPr>
          <a:lstStyle>
            <a:lvl1pPr marL="38100" marR="0" lvl="0" indent="0" algn="l" rtl="0">
              <a:lnSpc>
                <a:spcPct val="116111"/>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1pPr>
            <a:lvl2pPr marL="38100" marR="0" lvl="1" indent="0" algn="l" rtl="0">
              <a:lnSpc>
                <a:spcPct val="116111"/>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2pPr>
            <a:lvl3pPr marL="38100" marR="0" lvl="2" indent="0" algn="l" rtl="0">
              <a:lnSpc>
                <a:spcPct val="116111"/>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3pPr>
            <a:lvl4pPr marL="38100" marR="0" lvl="3" indent="0" algn="l" rtl="0">
              <a:lnSpc>
                <a:spcPct val="116111"/>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4pPr>
            <a:lvl5pPr marL="38100" marR="0" lvl="4" indent="0" algn="l" rtl="0">
              <a:lnSpc>
                <a:spcPct val="116111"/>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5pPr>
            <a:lvl6pPr marL="38100" marR="0" lvl="5" indent="0" algn="l" rtl="0">
              <a:lnSpc>
                <a:spcPct val="116111"/>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6pPr>
            <a:lvl7pPr marL="38100" marR="0" lvl="6" indent="0" algn="l" rtl="0">
              <a:lnSpc>
                <a:spcPct val="116111"/>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7pPr>
            <a:lvl8pPr marL="38100" marR="0" lvl="7" indent="0" algn="l" rtl="0">
              <a:lnSpc>
                <a:spcPct val="116111"/>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8pPr>
            <a:lvl9pPr marL="38100" marR="0" lvl="8" indent="0" algn="l" rtl="0">
              <a:lnSpc>
                <a:spcPct val="116111"/>
              </a:lnSpc>
              <a:spcBef>
                <a:spcPts val="0"/>
              </a:spcBef>
              <a:spcAft>
                <a:spcPts val="0"/>
              </a:spcAft>
              <a:buClr>
                <a:srgbClr val="000000"/>
              </a:buClr>
              <a:buSzPts val="1800"/>
              <a:buFont typeface="Arial"/>
              <a:buNone/>
              <a:defRPr sz="1800" b="0" i="0" u="none" strike="noStrike" cap="none">
                <a:solidFill>
                  <a:schemeClr val="lt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
        <p:nvSpPr>
          <p:cNvPr id="28" name="Google Shape;28;p86"/>
          <p:cNvSpPr/>
          <p:nvPr/>
        </p:nvSpPr>
        <p:spPr>
          <a:xfrm>
            <a:off x="-7100" y="6043367"/>
            <a:ext cx="9144000" cy="909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28"/>
          <p:cNvSpPr txBox="1">
            <a:spLocks noGrp="1"/>
          </p:cNvSpPr>
          <p:nvPr>
            <p:ph type="title"/>
          </p:nvPr>
        </p:nvSpPr>
        <p:spPr>
          <a:xfrm>
            <a:off x="2410175" y="82550"/>
            <a:ext cx="4323600" cy="6351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8"/>
          <p:cNvSpPr txBox="1">
            <a:spLocks noGrp="1"/>
          </p:cNvSpPr>
          <p:nvPr>
            <p:ph type="body" idx="1"/>
          </p:nvPr>
        </p:nvSpPr>
        <p:spPr>
          <a:xfrm>
            <a:off x="457200" y="1577340"/>
            <a:ext cx="3977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28"/>
          <p:cNvSpPr txBox="1">
            <a:spLocks noGrp="1"/>
          </p:cNvSpPr>
          <p:nvPr>
            <p:ph type="body" idx="2"/>
          </p:nvPr>
        </p:nvSpPr>
        <p:spPr>
          <a:xfrm>
            <a:off x="4709160" y="1577340"/>
            <a:ext cx="3977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28"/>
          <p:cNvSpPr txBox="1">
            <a:spLocks noGrp="1"/>
          </p:cNvSpPr>
          <p:nvPr>
            <p:ph type="sldNum" idx="12"/>
          </p:nvPr>
        </p:nvSpPr>
        <p:spPr>
          <a:xfrm>
            <a:off x="6390640" y="6447934"/>
            <a:ext cx="282600" cy="277200"/>
          </a:xfrm>
          <a:prstGeom prst="rect">
            <a:avLst/>
          </a:prstGeom>
          <a:noFill/>
          <a:ln>
            <a:noFill/>
          </a:ln>
        </p:spPr>
        <p:txBody>
          <a:bodyPr spcFirstLastPara="1" wrap="square" lIns="0" tIns="0" rIns="0" bIns="0" anchor="t" anchorCtr="0">
            <a:spAutoFit/>
          </a:bodyPr>
          <a:lstStyle>
            <a:lvl1pPr marL="25400" marR="0" lvl="0"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1pPr>
            <a:lvl2pPr marL="25400" marR="0" lvl="1"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2pPr>
            <a:lvl3pPr marL="25400" marR="0" lvl="2"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3pPr>
            <a:lvl4pPr marL="25400" marR="0" lvl="3"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4pPr>
            <a:lvl5pPr marL="25400" marR="0" lvl="4"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5pPr>
            <a:lvl6pPr marL="25400" marR="0" lvl="5"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6pPr>
            <a:lvl7pPr marL="25400" marR="0" lvl="6"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7pPr>
            <a:lvl8pPr marL="25400" marR="0" lvl="7"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8pPr>
            <a:lvl9pPr marL="25400" marR="0" lvl="8" indent="0" algn="l"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484748"/>
          </a:xfrm>
        </p:spPr>
        <p:txBody>
          <a:bodyPr/>
          <a:lstStyle>
            <a:lvl1pPr>
              <a:defRPr sz="3150" baseline="0"/>
            </a:lvl1pPr>
          </a:lstStyle>
          <a:p>
            <a:r>
              <a:rPr lang="en-US"/>
              <a:t>Click to edit Master title style</a:t>
            </a:r>
          </a:p>
        </p:txBody>
      </p:sp>
      <p:sp>
        <p:nvSpPr>
          <p:cNvPr id="3" name="Content Placeholder 2"/>
          <p:cNvSpPr>
            <a:spLocks noGrp="1"/>
          </p:cNvSpPr>
          <p:nvPr>
            <p:ph idx="1"/>
          </p:nvPr>
        </p:nvSpPr>
        <p:spPr>
          <a:xfrm>
            <a:off x="822964" y="1600200"/>
            <a:ext cx="7543801" cy="1177245"/>
          </a:xfrm>
        </p:spPr>
        <p:txBody>
          <a:bodyPr/>
          <a:lstStyle>
            <a:lvl1pPr marL="5954" indent="-5954">
              <a:buNone/>
              <a:tabLst/>
              <a:defRPr sz="2100" baseline="0">
                <a:solidFill>
                  <a:schemeClr val="tx1">
                    <a:lumMod val="75000"/>
                    <a:lumOff val="25000"/>
                  </a:schemeClr>
                </a:solidFill>
              </a:defRPr>
            </a:lvl1pPr>
            <a:lvl2pPr marL="303587" indent="-190487">
              <a:tabLst/>
              <a:defRPr sz="1800" baseline="0">
                <a:solidFill>
                  <a:schemeClr val="tx1">
                    <a:lumMod val="75000"/>
                    <a:lumOff val="25000"/>
                  </a:schemeClr>
                </a:solidFill>
              </a:defRPr>
            </a:lvl2pPr>
            <a:lvl3pPr marL="386924" indent="-171438">
              <a:tabLst/>
              <a:defRPr sz="1500" baseline="0">
                <a:solidFill>
                  <a:schemeClr val="tx1">
                    <a:lumMod val="75000"/>
                    <a:lumOff val="25000"/>
                  </a:schemeClr>
                </a:solidFill>
              </a:defRPr>
            </a:lvl3pPr>
            <a:lvl4pPr marL="517884" indent="-198820">
              <a:tabLst/>
              <a:defRPr sz="1200" baseline="0">
                <a:solidFill>
                  <a:schemeClr val="tx1">
                    <a:lumMod val="75000"/>
                    <a:lumOff val="25000"/>
                  </a:schemeClr>
                </a:solidFill>
              </a:defRPr>
            </a:lvl4pPr>
            <a:lvl5pPr marL="601221" indent="-179771">
              <a:tabLst/>
              <a:defRPr sz="1050" baseline="0">
                <a:solidFill>
                  <a:schemeClr val="tx1">
                    <a:lumMod val="75000"/>
                    <a:lumOff val="2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406837" y="6447934"/>
            <a:ext cx="899100" cy="553998"/>
          </a:xfrm>
        </p:spPr>
        <p:txBody>
          <a:bodyPr/>
          <a:lstStyle/>
          <a:p>
            <a:fld id="{240CDC23-E565-C848-9AF6-12BD09C53D91}" type="datetimeFigureOut">
              <a:rPr lang="en-US" smtClean="0"/>
              <a:t>12/13/2024</a:t>
            </a:fld>
            <a:endParaRPr lang="en-US"/>
          </a:p>
        </p:txBody>
      </p:sp>
      <p:sp>
        <p:nvSpPr>
          <p:cNvPr id="5" name="Footer Placeholder 4"/>
          <p:cNvSpPr>
            <a:spLocks noGrp="1"/>
          </p:cNvSpPr>
          <p:nvPr>
            <p:ph type="ftr" sz="quarter" idx="11"/>
          </p:nvPr>
        </p:nvSpPr>
        <p:spPr>
          <a:xfrm>
            <a:off x="2764640" y="6705608"/>
            <a:ext cx="3617103" cy="119311"/>
          </a:xfrm>
        </p:spPr>
        <p:txBody>
          <a:bodyPr/>
          <a:lstStyle>
            <a:lvl1pPr>
              <a:defRPr sz="450">
                <a:solidFill>
                  <a:schemeClr val="tx1"/>
                </a:solidFill>
              </a:defRPr>
            </a:lvl1pPr>
          </a:lstStyle>
          <a:p>
            <a:r>
              <a:rPr lang="en-US"/>
              <a:t>Slides adapted from Jure </a:t>
            </a:r>
            <a:r>
              <a:rPr lang="en-US" err="1"/>
              <a:t>Leskovec</a:t>
            </a:r>
            <a:endParaRPr lang="en-US" sz="394"/>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120091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3"/>
          <p:cNvSpPr/>
          <p:nvPr/>
        </p:nvSpPr>
        <p:spPr>
          <a:xfrm>
            <a:off x="0" y="6328833"/>
            <a:ext cx="9144000" cy="276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7;p23"/>
          <p:cNvSpPr/>
          <p:nvPr/>
        </p:nvSpPr>
        <p:spPr>
          <a:xfrm>
            <a:off x="0" y="6356350"/>
            <a:ext cx="9144000" cy="501650"/>
          </a:xfrm>
          <a:custGeom>
            <a:avLst/>
            <a:gdLst/>
            <a:ahLst/>
            <a:cxnLst/>
            <a:rect l="l" t="t" r="r" b="b"/>
            <a:pathLst>
              <a:path w="9144000" h="501650" extrusionOk="0">
                <a:moveTo>
                  <a:pt x="0" y="501648"/>
                </a:moveTo>
                <a:lnTo>
                  <a:pt x="9144000" y="501648"/>
                </a:lnTo>
                <a:lnTo>
                  <a:pt x="9144000" y="0"/>
                </a:lnTo>
                <a:lnTo>
                  <a:pt x="0" y="0"/>
                </a:lnTo>
                <a:lnTo>
                  <a:pt x="0" y="501648"/>
                </a:lnTo>
                <a:close/>
              </a:path>
            </a:pathLst>
          </a:custGeom>
          <a:solidFill>
            <a:srgbClr val="85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8;p23"/>
          <p:cNvSpPr/>
          <p:nvPr/>
        </p:nvSpPr>
        <p:spPr>
          <a:xfrm>
            <a:off x="0" y="6356350"/>
            <a:ext cx="9144000" cy="501650"/>
          </a:xfrm>
          <a:custGeom>
            <a:avLst/>
            <a:gdLst/>
            <a:ahLst/>
            <a:cxnLst/>
            <a:rect l="l" t="t" r="r" b="b"/>
            <a:pathLst>
              <a:path w="9144000" h="501650" extrusionOk="0">
                <a:moveTo>
                  <a:pt x="0" y="0"/>
                </a:moveTo>
                <a:lnTo>
                  <a:pt x="9144000" y="0"/>
                </a:lnTo>
                <a:lnTo>
                  <a:pt x="9144000" y="501649"/>
                </a:lnTo>
                <a:lnTo>
                  <a:pt x="0" y="501649"/>
                </a:lnTo>
                <a:lnTo>
                  <a:pt x="0" y="0"/>
                </a:lnTo>
                <a:close/>
              </a:path>
            </a:pathLst>
          </a:custGeom>
          <a:noFill/>
          <a:ln w="9525"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9;p23"/>
          <p:cNvSpPr txBox="1">
            <a:spLocks noGrp="1"/>
          </p:cNvSpPr>
          <p:nvPr>
            <p:ph type="title"/>
          </p:nvPr>
        </p:nvSpPr>
        <p:spPr>
          <a:xfrm>
            <a:off x="2410175" y="82550"/>
            <a:ext cx="4323600" cy="635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23"/>
          <p:cNvSpPr txBox="1">
            <a:spLocks noGrp="1"/>
          </p:cNvSpPr>
          <p:nvPr>
            <p:ph type="body" idx="1"/>
          </p:nvPr>
        </p:nvSpPr>
        <p:spPr>
          <a:xfrm>
            <a:off x="421640" y="1437384"/>
            <a:ext cx="8300700" cy="44718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1" name="Google Shape;11;p23"/>
          <p:cNvSpPr txBox="1">
            <a:spLocks noGrp="1"/>
          </p:cNvSpPr>
          <p:nvPr>
            <p:ph type="dt" idx="10"/>
          </p:nvPr>
        </p:nvSpPr>
        <p:spPr>
          <a:xfrm>
            <a:off x="7406837" y="6447934"/>
            <a:ext cx="899100" cy="30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p:nvPr/>
        </p:nvSpPr>
        <p:spPr>
          <a:xfrm>
            <a:off x="0" y="6393850"/>
            <a:ext cx="9144000" cy="464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92.emf"/></Relationships>
</file>

<file path=ppt/slides/_rels/slide10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96.emf"/><Relationship Id="rId4" Type="http://schemas.openxmlformats.org/officeDocument/2006/relationships/image" Target="../media/image95.emf"/></Relationships>
</file>

<file path=ppt/slides/_rels/slide11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106.jpeg"/><Relationship Id="rId4" Type="http://schemas.openxmlformats.org/officeDocument/2006/relationships/image" Target="../media/image105.jpeg"/></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malfet/1428198050" TargetMode="External"/><Relationship Id="rId7"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s://creativecommons.org/licenses/by/2.0/" TargetMode="External"/><Relationship Id="rId4" Type="http://schemas.openxmlformats.org/officeDocument/2006/relationships/hyperlink" Target="https://www.flickr.com/photos/malfet/"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2.jpeg"/><Relationship Id="rId7"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7.jpeg"/><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cs231n.github.io/convolutional-networks/#conv"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
          <p:cNvSpPr txBox="1">
            <a:spLocks noGrp="1"/>
          </p:cNvSpPr>
          <p:nvPr>
            <p:ph type="subTitle" idx="1"/>
          </p:nvPr>
        </p:nvSpPr>
        <p:spPr>
          <a:xfrm>
            <a:off x="327769" y="1126600"/>
            <a:ext cx="8483400" cy="2678400"/>
          </a:xfrm>
          <a:prstGeom prst="rect">
            <a:avLst/>
          </a:prstGeom>
          <a:noFill/>
          <a:ln>
            <a:noFill/>
          </a:ln>
        </p:spPr>
        <p:txBody>
          <a:bodyPr spcFirstLastPara="1" wrap="square" lIns="0" tIns="0" rIns="0" bIns="0" anchor="t" anchorCtr="0">
            <a:spAutoFit/>
          </a:bodyPr>
          <a:lstStyle/>
          <a:p>
            <a:pPr marL="457200" lvl="0" indent="-228600" algn="ctr" rtl="0">
              <a:lnSpc>
                <a:spcPct val="100000"/>
              </a:lnSpc>
              <a:spcBef>
                <a:spcPts val="0"/>
              </a:spcBef>
              <a:spcAft>
                <a:spcPts val="0"/>
              </a:spcAft>
              <a:buSzPts val="1400"/>
              <a:buNone/>
            </a:pPr>
            <a:r>
              <a:rPr lang="en-US" sz="4000" b="1"/>
              <a:t>Workshop on Hands-on Deep Learning Coding and Code Management</a:t>
            </a:r>
            <a:endParaRPr sz="3100"/>
          </a:p>
          <a:p>
            <a:pPr marL="3200400" lvl="0" indent="-228600" algn="l" rtl="0">
              <a:lnSpc>
                <a:spcPct val="100000"/>
              </a:lnSpc>
              <a:spcBef>
                <a:spcPts val="0"/>
              </a:spcBef>
              <a:spcAft>
                <a:spcPts val="0"/>
              </a:spcAft>
              <a:buSzPts val="1400"/>
              <a:buNone/>
            </a:pPr>
            <a:endParaRPr sz="3100"/>
          </a:p>
          <a:p>
            <a:pPr marL="3200400" lvl="0" indent="-228600" algn="l" rtl="0">
              <a:lnSpc>
                <a:spcPct val="100000"/>
              </a:lnSpc>
              <a:spcBef>
                <a:spcPts val="0"/>
              </a:spcBef>
              <a:spcAft>
                <a:spcPts val="0"/>
              </a:spcAft>
              <a:buSzPts val="1400"/>
              <a:buNone/>
            </a:pPr>
            <a:r>
              <a:rPr lang="en-US" sz="3100">
                <a:solidFill>
                  <a:srgbClr val="666666"/>
                </a:solidFill>
              </a:rPr>
              <a:t>O</a:t>
            </a:r>
            <a:r>
              <a:rPr lang="en-US" sz="3100">
                <a:solidFill>
                  <a:srgbClr val="666666"/>
                </a:solidFill>
                <a:latin typeface="Calibri"/>
                <a:ea typeface="Calibri"/>
                <a:cs typeface="Calibri"/>
                <a:sym typeface="Calibri"/>
              </a:rPr>
              <a:t>rganized</a:t>
            </a:r>
            <a:r>
              <a:rPr lang="en-US" sz="3100">
                <a:solidFill>
                  <a:srgbClr val="666666"/>
                </a:solidFill>
              </a:rPr>
              <a:t> by</a:t>
            </a:r>
            <a:r>
              <a:rPr lang="en-US" sz="3100">
                <a:solidFill>
                  <a:srgbClr val="666666"/>
                </a:solidFill>
                <a:latin typeface="Calibri"/>
                <a:ea typeface="Calibri"/>
                <a:cs typeface="Calibri"/>
                <a:sym typeface="Calibri"/>
              </a:rPr>
              <a:t> </a:t>
            </a:r>
            <a:endParaRPr sz="1700">
              <a:solidFill>
                <a:srgbClr val="666666"/>
              </a:solidFill>
            </a:endParaRPr>
          </a:p>
          <a:p>
            <a:pPr marL="457200" lvl="0" indent="-228600" algn="l" rtl="0">
              <a:lnSpc>
                <a:spcPct val="100000"/>
              </a:lnSpc>
              <a:spcBef>
                <a:spcPts val="0"/>
              </a:spcBef>
              <a:spcAft>
                <a:spcPts val="0"/>
              </a:spcAft>
              <a:buSzPts val="1400"/>
              <a:buNone/>
            </a:pPr>
            <a:r>
              <a:rPr lang="en-US" sz="3200">
                <a:latin typeface="Calibri"/>
                <a:ea typeface="Calibri"/>
                <a:cs typeface="Calibri"/>
                <a:sym typeface="Calibri"/>
              </a:rPr>
              <a:t>Center for Computational &amp; Data Sciences, IUB</a:t>
            </a:r>
            <a:endParaRPr/>
          </a:p>
        </p:txBody>
      </p:sp>
      <p:pic>
        <p:nvPicPr>
          <p:cNvPr id="39" name="Google Shape;39;p1" descr="No photo description available."/>
          <p:cNvPicPr preferRelativeResize="0"/>
          <p:nvPr/>
        </p:nvPicPr>
        <p:blipFill rotWithShape="1">
          <a:blip r:embed="rId3">
            <a:alphaModFix/>
          </a:blip>
          <a:srcRect/>
          <a:stretch/>
        </p:blipFill>
        <p:spPr>
          <a:xfrm>
            <a:off x="0" y="4580066"/>
            <a:ext cx="1751704" cy="1751704"/>
          </a:xfrm>
          <a:prstGeom prst="rect">
            <a:avLst/>
          </a:prstGeom>
          <a:noFill/>
          <a:ln>
            <a:noFill/>
          </a:ln>
        </p:spPr>
      </p:pic>
      <p:pic>
        <p:nvPicPr>
          <p:cNvPr id="40" name="Google Shape;40;p1" descr="Independent University, Bangladesh"/>
          <p:cNvPicPr preferRelativeResize="0"/>
          <p:nvPr/>
        </p:nvPicPr>
        <p:blipFill rotWithShape="1">
          <a:blip r:embed="rId4">
            <a:alphaModFix/>
          </a:blip>
          <a:srcRect/>
          <a:stretch/>
        </p:blipFill>
        <p:spPr>
          <a:xfrm>
            <a:off x="7512425" y="4769224"/>
            <a:ext cx="1562546" cy="1562546"/>
          </a:xfrm>
          <a:prstGeom prst="rect">
            <a:avLst/>
          </a:prstGeom>
          <a:noFill/>
          <a:ln>
            <a:noFill/>
          </a:ln>
        </p:spPr>
      </p:pic>
      <p:sp>
        <p:nvSpPr>
          <p:cNvPr id="41" name="Google Shape;41;p1"/>
          <p:cNvSpPr txBox="1"/>
          <p:nvPr/>
        </p:nvSpPr>
        <p:spPr>
          <a:xfrm>
            <a:off x="2436159" y="5476244"/>
            <a:ext cx="4576500" cy="415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100" b="1" i="0" u="none" strike="noStrike" cap="none">
                <a:solidFill>
                  <a:srgbClr val="000000"/>
                </a:solidFill>
                <a:latin typeface="Calibri"/>
                <a:ea typeface="Calibri"/>
                <a:cs typeface="Calibri"/>
                <a:sym typeface="Calibri"/>
              </a:rPr>
              <a:t>Day 1</a:t>
            </a:r>
            <a:endParaRPr sz="2100" b="1">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5"/>
          <p:cNvSpPr txBox="1"/>
          <p:nvPr/>
        </p:nvSpPr>
        <p:spPr>
          <a:xfrm>
            <a:off x="5158749" y="568100"/>
            <a:ext cx="3392100" cy="1657200"/>
          </a:xfrm>
          <a:prstGeom prst="rect">
            <a:avLst/>
          </a:prstGeom>
          <a:noFill/>
          <a:ln>
            <a:noFill/>
          </a:ln>
        </p:spPr>
        <p:txBody>
          <a:bodyPr spcFirstLastPara="1" wrap="square" lIns="0" tIns="158750" rIns="0" bIns="0" anchor="t" anchorCtr="0">
            <a:spAutoFit/>
          </a:bodyPr>
          <a:lstStyle/>
          <a:p>
            <a:pPr marL="298450" marR="0" lvl="0" indent="-298450" algn="l" rtl="0">
              <a:lnSpc>
                <a:spcPct val="100000"/>
              </a:lnSpc>
              <a:spcBef>
                <a:spcPts val="0"/>
              </a:spcBef>
              <a:spcAft>
                <a:spcPts val="0"/>
              </a:spcAft>
              <a:buClr>
                <a:schemeClr val="dk1"/>
              </a:buClr>
              <a:buSzPts val="2600"/>
              <a:buFont typeface="Calibri"/>
              <a:buChar char="•"/>
            </a:pPr>
            <a:r>
              <a:rPr lang="en-US" sz="2600" b="1" i="0" u="none" strike="noStrike" cap="none">
                <a:solidFill>
                  <a:schemeClr val="dk1"/>
                </a:solidFill>
                <a:latin typeface="Calibri"/>
                <a:ea typeface="Calibri"/>
                <a:cs typeface="Calibri"/>
                <a:sym typeface="Calibri"/>
              </a:rPr>
              <a:t>Object detection</a:t>
            </a:r>
            <a:endParaRPr sz="2600" b="1" i="0" u="none" strike="noStrike" cap="none">
              <a:solidFill>
                <a:schemeClr val="dk1"/>
              </a:solidFill>
              <a:latin typeface="Calibri"/>
              <a:ea typeface="Calibri"/>
              <a:cs typeface="Calibri"/>
              <a:sym typeface="Calibri"/>
            </a:endParaRPr>
          </a:p>
          <a:p>
            <a:pPr marL="298450" marR="0" lvl="0" indent="-298450" algn="l" rtl="0">
              <a:lnSpc>
                <a:spcPct val="100000"/>
              </a:lnSpc>
              <a:spcBef>
                <a:spcPts val="1155"/>
              </a:spcBef>
              <a:spcAft>
                <a:spcPts val="0"/>
              </a:spcAft>
              <a:buClr>
                <a:schemeClr val="dk1"/>
              </a:buClr>
              <a:buSzPts val="2600"/>
              <a:buFont typeface="Calibri"/>
              <a:buChar char="•"/>
            </a:pPr>
            <a:r>
              <a:rPr lang="en-US" sz="2600" b="1" i="0" u="none" strike="noStrike" cap="none">
                <a:solidFill>
                  <a:schemeClr val="dk1"/>
                </a:solidFill>
                <a:latin typeface="Calibri"/>
                <a:ea typeface="Calibri"/>
                <a:cs typeface="Calibri"/>
                <a:sym typeface="Calibri"/>
              </a:rPr>
              <a:t>Action classification</a:t>
            </a:r>
            <a:endParaRPr sz="2600" b="1" i="0" u="none" strike="noStrike" cap="none">
              <a:solidFill>
                <a:schemeClr val="dk1"/>
              </a:solidFill>
              <a:latin typeface="Calibri"/>
              <a:ea typeface="Calibri"/>
              <a:cs typeface="Calibri"/>
              <a:sym typeface="Calibri"/>
            </a:endParaRPr>
          </a:p>
          <a:p>
            <a:pPr marL="298450" marR="0" lvl="0" indent="-298450" algn="l" rtl="0">
              <a:lnSpc>
                <a:spcPct val="100000"/>
              </a:lnSpc>
              <a:spcBef>
                <a:spcPts val="1155"/>
              </a:spcBef>
              <a:spcAft>
                <a:spcPts val="0"/>
              </a:spcAft>
              <a:buClr>
                <a:schemeClr val="dk1"/>
              </a:buClr>
              <a:buSzPts val="2600"/>
              <a:buFont typeface="Calibri"/>
              <a:buChar char="•"/>
            </a:pPr>
            <a:r>
              <a:rPr lang="en-US" sz="2600" b="1" i="0" u="none" strike="noStrike" cap="none">
                <a:solidFill>
                  <a:schemeClr val="dk1"/>
                </a:solidFill>
                <a:latin typeface="Calibri"/>
                <a:ea typeface="Calibri"/>
                <a:cs typeface="Calibri"/>
                <a:sym typeface="Calibri"/>
              </a:rPr>
              <a:t>Image captioning</a:t>
            </a:r>
            <a:endParaRPr sz="2600" b="1" i="0" u="none" strike="noStrike" cap="none">
              <a:solidFill>
                <a:schemeClr val="dk1"/>
              </a:solidFill>
              <a:latin typeface="Calibri"/>
              <a:ea typeface="Calibri"/>
              <a:cs typeface="Calibri"/>
              <a:sym typeface="Calibri"/>
            </a:endParaRPr>
          </a:p>
        </p:txBody>
      </p:sp>
      <p:sp>
        <p:nvSpPr>
          <p:cNvPr id="106" name="Google Shape;106;p5"/>
          <p:cNvSpPr/>
          <p:nvPr/>
        </p:nvSpPr>
        <p:spPr>
          <a:xfrm>
            <a:off x="533400" y="203153"/>
            <a:ext cx="4125300" cy="2411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5"/>
          <p:cNvSpPr txBox="1"/>
          <p:nvPr/>
        </p:nvSpPr>
        <p:spPr>
          <a:xfrm>
            <a:off x="1258580" y="2628530"/>
            <a:ext cx="25230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800"/>
              <a:buFont typeface="Arial"/>
              <a:buNone/>
            </a:pPr>
            <a:r>
              <a:rPr lang="en-US" sz="800" b="0" i="0" u="sng" strike="noStrike" cap="none">
                <a:solidFill>
                  <a:srgbClr val="A5A5A5"/>
                </a:solidFill>
                <a:latin typeface="Calibri"/>
                <a:ea typeface="Calibri"/>
                <a:cs typeface="Calibri"/>
                <a:sym typeface="Calibri"/>
              </a:rPr>
              <a:t>This image</a:t>
            </a:r>
            <a:r>
              <a:rPr lang="en-US" sz="800" b="0" i="0" u="none" strike="noStrike" cap="none">
                <a:solidFill>
                  <a:srgbClr val="A5A5A5"/>
                </a:solidFill>
                <a:latin typeface="Calibri"/>
                <a:ea typeface="Calibri"/>
                <a:cs typeface="Calibri"/>
                <a:sym typeface="Calibri"/>
              </a:rPr>
              <a:t> </a:t>
            </a:r>
            <a:r>
              <a:rPr lang="en-US" sz="800" b="0" i="0" u="none" strike="noStrike" cap="none">
                <a:solidFill>
                  <a:srgbClr val="A6A6A6"/>
                </a:solidFill>
                <a:latin typeface="Calibri"/>
                <a:ea typeface="Calibri"/>
                <a:cs typeface="Calibri"/>
                <a:sym typeface="Calibri"/>
              </a:rPr>
              <a:t>is licensed under </a:t>
            </a:r>
            <a:r>
              <a:rPr lang="en-US" sz="800" b="0" i="0" u="sng" strike="noStrike" cap="none">
                <a:solidFill>
                  <a:srgbClr val="A5A5A5"/>
                </a:solidFill>
                <a:latin typeface="Calibri"/>
                <a:ea typeface="Calibri"/>
                <a:cs typeface="Calibri"/>
                <a:sym typeface="Calibri"/>
              </a:rPr>
              <a:t>CC BY-NC-SA 2.0</a:t>
            </a:r>
            <a:r>
              <a:rPr lang="en-US" sz="800" b="0" i="0" u="none" strike="noStrike" cap="none">
                <a:solidFill>
                  <a:srgbClr val="A6A6A6"/>
                </a:solidFill>
                <a:latin typeface="Calibri"/>
                <a:ea typeface="Calibri"/>
                <a:cs typeface="Calibri"/>
                <a:sym typeface="Calibri"/>
              </a:rPr>
              <a:t>; changes made</a:t>
            </a:r>
            <a:endParaRPr sz="800" b="0" i="0" u="none" strike="noStrike" cap="none">
              <a:solidFill>
                <a:schemeClr val="dk1"/>
              </a:solidFill>
              <a:latin typeface="Calibri"/>
              <a:ea typeface="Calibri"/>
              <a:cs typeface="Calibri"/>
              <a:sym typeface="Calibri"/>
            </a:endParaRPr>
          </a:p>
        </p:txBody>
      </p:sp>
      <p:sp>
        <p:nvSpPr>
          <p:cNvPr id="108" name="Google Shape;108;p5"/>
          <p:cNvSpPr/>
          <p:nvPr/>
        </p:nvSpPr>
        <p:spPr>
          <a:xfrm>
            <a:off x="838200" y="990600"/>
            <a:ext cx="1676400" cy="1371600"/>
          </a:xfrm>
          <a:custGeom>
            <a:avLst/>
            <a:gdLst/>
            <a:ahLst/>
            <a:cxnLst/>
            <a:rect l="l" t="t" r="r" b="b"/>
            <a:pathLst>
              <a:path w="1676400" h="1371600" extrusionOk="0">
                <a:moveTo>
                  <a:pt x="0" y="1371600"/>
                </a:moveTo>
                <a:lnTo>
                  <a:pt x="1676400" y="1371600"/>
                </a:lnTo>
                <a:lnTo>
                  <a:pt x="1676400" y="0"/>
                </a:lnTo>
                <a:lnTo>
                  <a:pt x="0" y="0"/>
                </a:lnTo>
                <a:lnTo>
                  <a:pt x="0" y="1371600"/>
                </a:lnTo>
                <a:close/>
              </a:path>
            </a:pathLst>
          </a:custGeom>
          <a:solidFill>
            <a:srgbClr val="F2DCDB">
              <a:alpha val="25098"/>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5"/>
          <p:cNvSpPr/>
          <p:nvPr/>
        </p:nvSpPr>
        <p:spPr>
          <a:xfrm>
            <a:off x="838200" y="990600"/>
            <a:ext cx="1676400" cy="1371600"/>
          </a:xfrm>
          <a:custGeom>
            <a:avLst/>
            <a:gdLst/>
            <a:ahLst/>
            <a:cxnLst/>
            <a:rect l="l" t="t" r="r" b="b"/>
            <a:pathLst>
              <a:path w="1676400" h="1371600" extrusionOk="0">
                <a:moveTo>
                  <a:pt x="0" y="0"/>
                </a:moveTo>
                <a:lnTo>
                  <a:pt x="1676400" y="0"/>
                </a:lnTo>
                <a:lnTo>
                  <a:pt x="1676400" y="1371600"/>
                </a:lnTo>
                <a:lnTo>
                  <a:pt x="0" y="1371600"/>
                </a:lnTo>
                <a:lnTo>
                  <a:pt x="0" y="0"/>
                </a:lnTo>
                <a:close/>
              </a:path>
            </a:pathLst>
          </a:custGeom>
          <a:noFill/>
          <a:ln w="57150"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Google Shape;110;p5"/>
          <p:cNvSpPr/>
          <p:nvPr/>
        </p:nvSpPr>
        <p:spPr>
          <a:xfrm>
            <a:off x="2732700" y="1398377"/>
            <a:ext cx="467994" cy="354330"/>
          </a:xfrm>
          <a:custGeom>
            <a:avLst/>
            <a:gdLst/>
            <a:ahLst/>
            <a:cxnLst/>
            <a:rect l="l" t="t" r="r" b="b"/>
            <a:pathLst>
              <a:path w="467994" h="354330" extrusionOk="0">
                <a:moveTo>
                  <a:pt x="0" y="354222"/>
                </a:moveTo>
                <a:lnTo>
                  <a:pt x="467698" y="354222"/>
                </a:lnTo>
                <a:lnTo>
                  <a:pt x="467698" y="0"/>
                </a:lnTo>
                <a:lnTo>
                  <a:pt x="0" y="0"/>
                </a:lnTo>
                <a:lnTo>
                  <a:pt x="0" y="354222"/>
                </a:lnTo>
                <a:close/>
              </a:path>
            </a:pathLst>
          </a:custGeom>
          <a:solidFill>
            <a:srgbClr val="E6E0EC">
              <a:alpha val="25098"/>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p5"/>
          <p:cNvSpPr/>
          <p:nvPr/>
        </p:nvSpPr>
        <p:spPr>
          <a:xfrm>
            <a:off x="2732700" y="1398376"/>
            <a:ext cx="467994" cy="354330"/>
          </a:xfrm>
          <a:custGeom>
            <a:avLst/>
            <a:gdLst/>
            <a:ahLst/>
            <a:cxnLst/>
            <a:rect l="l" t="t" r="r" b="b"/>
            <a:pathLst>
              <a:path w="467994" h="354330" extrusionOk="0">
                <a:moveTo>
                  <a:pt x="0" y="0"/>
                </a:moveTo>
                <a:lnTo>
                  <a:pt x="467699" y="0"/>
                </a:lnTo>
                <a:lnTo>
                  <a:pt x="467699" y="354223"/>
                </a:lnTo>
                <a:lnTo>
                  <a:pt x="0" y="354223"/>
                </a:lnTo>
                <a:lnTo>
                  <a:pt x="0" y="0"/>
                </a:lnTo>
                <a:close/>
              </a:path>
            </a:pathLst>
          </a:custGeom>
          <a:noFill/>
          <a:ln w="57150" cap="flat" cmpd="sng">
            <a:solidFill>
              <a:srgbClr val="8064A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5"/>
          <p:cNvSpPr/>
          <p:nvPr/>
        </p:nvSpPr>
        <p:spPr>
          <a:xfrm>
            <a:off x="3570901" y="1398377"/>
            <a:ext cx="414020" cy="278130"/>
          </a:xfrm>
          <a:custGeom>
            <a:avLst/>
            <a:gdLst/>
            <a:ahLst/>
            <a:cxnLst/>
            <a:rect l="l" t="t" r="r" b="b"/>
            <a:pathLst>
              <a:path w="414020" h="278130" extrusionOk="0">
                <a:moveTo>
                  <a:pt x="0" y="278022"/>
                </a:moveTo>
                <a:lnTo>
                  <a:pt x="413856" y="278022"/>
                </a:lnTo>
                <a:lnTo>
                  <a:pt x="413856" y="0"/>
                </a:lnTo>
                <a:lnTo>
                  <a:pt x="0" y="0"/>
                </a:lnTo>
                <a:lnTo>
                  <a:pt x="0" y="278022"/>
                </a:lnTo>
                <a:close/>
              </a:path>
            </a:pathLst>
          </a:custGeom>
          <a:solidFill>
            <a:srgbClr val="EBF1DE">
              <a:alpha val="25098"/>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 name="Google Shape;113;p5"/>
          <p:cNvSpPr/>
          <p:nvPr/>
        </p:nvSpPr>
        <p:spPr>
          <a:xfrm>
            <a:off x="3570901" y="1398376"/>
            <a:ext cx="414020" cy="278130"/>
          </a:xfrm>
          <a:custGeom>
            <a:avLst/>
            <a:gdLst/>
            <a:ahLst/>
            <a:cxnLst/>
            <a:rect l="l" t="t" r="r" b="b"/>
            <a:pathLst>
              <a:path w="414020" h="278130" extrusionOk="0">
                <a:moveTo>
                  <a:pt x="0" y="0"/>
                </a:moveTo>
                <a:lnTo>
                  <a:pt x="413856" y="0"/>
                </a:lnTo>
                <a:lnTo>
                  <a:pt x="413856" y="278023"/>
                </a:lnTo>
                <a:lnTo>
                  <a:pt x="0" y="278023"/>
                </a:lnTo>
                <a:lnTo>
                  <a:pt x="0" y="0"/>
                </a:lnTo>
                <a:close/>
              </a:path>
            </a:pathLst>
          </a:custGeom>
          <a:noFill/>
          <a:ln w="57150" cap="flat" cmpd="sng">
            <a:solidFill>
              <a:srgbClr val="9BBB5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p5"/>
          <p:cNvSpPr/>
          <p:nvPr/>
        </p:nvSpPr>
        <p:spPr>
          <a:xfrm>
            <a:off x="457200" y="2998111"/>
            <a:ext cx="2312400" cy="30831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 name="Google Shape;115;p5"/>
          <p:cNvSpPr/>
          <p:nvPr/>
        </p:nvSpPr>
        <p:spPr>
          <a:xfrm>
            <a:off x="533400" y="3415464"/>
            <a:ext cx="1752600" cy="2299970"/>
          </a:xfrm>
          <a:custGeom>
            <a:avLst/>
            <a:gdLst/>
            <a:ahLst/>
            <a:cxnLst/>
            <a:rect l="l" t="t" r="r" b="b"/>
            <a:pathLst>
              <a:path w="1752600" h="2299970" extrusionOk="0">
                <a:moveTo>
                  <a:pt x="0" y="0"/>
                </a:moveTo>
                <a:lnTo>
                  <a:pt x="1752600" y="0"/>
                </a:lnTo>
                <a:lnTo>
                  <a:pt x="1752600" y="2299536"/>
                </a:lnTo>
                <a:lnTo>
                  <a:pt x="0" y="2299536"/>
                </a:lnTo>
                <a:lnTo>
                  <a:pt x="0" y="0"/>
                </a:lnTo>
                <a:close/>
              </a:path>
            </a:pathLst>
          </a:custGeom>
          <a:noFill/>
          <a:ln w="381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6" name="Google Shape;116;p5"/>
          <p:cNvSpPr/>
          <p:nvPr/>
        </p:nvSpPr>
        <p:spPr>
          <a:xfrm>
            <a:off x="914400" y="4876800"/>
            <a:ext cx="762000" cy="609600"/>
          </a:xfrm>
          <a:custGeom>
            <a:avLst/>
            <a:gdLst/>
            <a:ahLst/>
            <a:cxnLst/>
            <a:rect l="l" t="t" r="r" b="b"/>
            <a:pathLst>
              <a:path w="762000" h="609600" extrusionOk="0">
                <a:moveTo>
                  <a:pt x="0" y="0"/>
                </a:moveTo>
                <a:lnTo>
                  <a:pt x="762000" y="0"/>
                </a:lnTo>
                <a:lnTo>
                  <a:pt x="762000" y="609600"/>
                </a:lnTo>
                <a:lnTo>
                  <a:pt x="0" y="609600"/>
                </a:lnTo>
                <a:lnTo>
                  <a:pt x="0" y="0"/>
                </a:lnTo>
                <a:close/>
              </a:path>
            </a:pathLst>
          </a:custGeom>
          <a:noFill/>
          <a:ln w="38100" cap="flat" cmpd="sng">
            <a:solidFill>
              <a:srgbClr val="00B05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7" name="Google Shape;117;p5"/>
          <p:cNvSpPr txBox="1"/>
          <p:nvPr/>
        </p:nvSpPr>
        <p:spPr>
          <a:xfrm>
            <a:off x="2848363" y="3677920"/>
            <a:ext cx="838200" cy="739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Person</a:t>
            </a:r>
            <a:endParaRPr sz="1800" b="0" i="0" u="none" strike="noStrike" cap="none">
              <a:solidFill>
                <a:schemeClr val="dk1"/>
              </a:solidFill>
              <a:latin typeface="Calibri"/>
              <a:ea typeface="Calibri"/>
              <a:cs typeface="Calibri"/>
              <a:sym typeface="Calibri"/>
            </a:endParaRPr>
          </a:p>
          <a:p>
            <a:pPr marL="12700" marR="0" lvl="0" indent="0" algn="l" rtl="0">
              <a:lnSpc>
                <a:spcPct val="100000"/>
              </a:lnSpc>
              <a:spcBef>
                <a:spcPts val="1345"/>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Hammer</a:t>
            </a:r>
            <a:endParaRPr sz="1800" b="0" i="0" u="none" strike="noStrike" cap="none">
              <a:solidFill>
                <a:schemeClr val="dk1"/>
              </a:solidFill>
              <a:latin typeface="Calibri"/>
              <a:ea typeface="Calibri"/>
              <a:cs typeface="Calibri"/>
              <a:sym typeface="Calibri"/>
            </a:endParaRPr>
          </a:p>
        </p:txBody>
      </p:sp>
      <p:sp>
        <p:nvSpPr>
          <p:cNvPr id="118" name="Google Shape;118;p5"/>
          <p:cNvSpPr txBox="1"/>
          <p:nvPr/>
        </p:nvSpPr>
        <p:spPr>
          <a:xfrm>
            <a:off x="427549" y="6105918"/>
            <a:ext cx="23718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800"/>
              <a:buFont typeface="Arial"/>
              <a:buNone/>
            </a:pPr>
            <a:r>
              <a:rPr lang="en-US" sz="800" b="0" i="0" u="sng" strike="noStrike" cap="none">
                <a:solidFill>
                  <a:srgbClr val="A5A5A5"/>
                </a:solidFill>
                <a:latin typeface="Calibri"/>
                <a:ea typeface="Calibri"/>
                <a:cs typeface="Calibri"/>
                <a:sym typeface="Calibri"/>
              </a:rPr>
              <a:t>This image</a:t>
            </a:r>
            <a:r>
              <a:rPr lang="en-US" sz="800" b="0" i="0" u="none" strike="noStrike" cap="none">
                <a:solidFill>
                  <a:srgbClr val="A5A5A5"/>
                </a:solidFill>
                <a:latin typeface="Calibri"/>
                <a:ea typeface="Calibri"/>
                <a:cs typeface="Calibri"/>
                <a:sym typeface="Calibri"/>
              </a:rPr>
              <a:t> </a:t>
            </a:r>
            <a:r>
              <a:rPr lang="en-US" sz="800" b="0" i="0" u="none" strike="noStrike" cap="none">
                <a:solidFill>
                  <a:srgbClr val="A6A6A6"/>
                </a:solidFill>
                <a:latin typeface="Calibri"/>
                <a:ea typeface="Calibri"/>
                <a:cs typeface="Calibri"/>
                <a:sym typeface="Calibri"/>
              </a:rPr>
              <a:t>is licensed under </a:t>
            </a:r>
            <a:r>
              <a:rPr lang="en-US" sz="800" b="0" i="0" u="sng" strike="noStrike" cap="none">
                <a:solidFill>
                  <a:srgbClr val="A5A5A5"/>
                </a:solidFill>
                <a:latin typeface="Calibri"/>
                <a:ea typeface="Calibri"/>
                <a:cs typeface="Calibri"/>
                <a:sym typeface="Calibri"/>
              </a:rPr>
              <a:t>CC BY-SA 2.0</a:t>
            </a:r>
            <a:r>
              <a:rPr lang="en-US" sz="800" b="0" i="0" u="none" strike="noStrike" cap="none">
                <a:solidFill>
                  <a:srgbClr val="A6A6A6"/>
                </a:solidFill>
                <a:latin typeface="Calibri"/>
                <a:ea typeface="Calibri"/>
                <a:cs typeface="Calibri"/>
                <a:sym typeface="Calibri"/>
              </a:rPr>
              <a:t>; changes made</a:t>
            </a:r>
            <a:endParaRPr sz="800" b="0" i="0" u="none" strike="noStrike" cap="none">
              <a:solidFill>
                <a:schemeClr val="dk1"/>
              </a:solidFill>
              <a:latin typeface="Calibri"/>
              <a:ea typeface="Calibri"/>
              <a:cs typeface="Calibri"/>
              <a:sym typeface="Calibri"/>
            </a:endParaRPr>
          </a:p>
        </p:txBody>
      </p:sp>
      <p:sp>
        <p:nvSpPr>
          <p:cNvPr id="119" name="Google Shape;119;p5"/>
          <p:cNvSpPr/>
          <p:nvPr/>
        </p:nvSpPr>
        <p:spPr>
          <a:xfrm>
            <a:off x="4572000" y="2990446"/>
            <a:ext cx="4038600" cy="3029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 name="Google Shape;120;p5"/>
          <p:cNvSpPr/>
          <p:nvPr/>
        </p:nvSpPr>
        <p:spPr>
          <a:xfrm>
            <a:off x="6019800" y="3276600"/>
            <a:ext cx="1156334" cy="1880870"/>
          </a:xfrm>
          <a:custGeom>
            <a:avLst/>
            <a:gdLst/>
            <a:ahLst/>
            <a:cxnLst/>
            <a:rect l="l" t="t" r="r" b="b"/>
            <a:pathLst>
              <a:path w="1156334" h="1880870" extrusionOk="0">
                <a:moveTo>
                  <a:pt x="0" y="0"/>
                </a:moveTo>
                <a:lnTo>
                  <a:pt x="1155898" y="0"/>
                </a:lnTo>
                <a:lnTo>
                  <a:pt x="1155898" y="1880560"/>
                </a:lnTo>
                <a:lnTo>
                  <a:pt x="0" y="1880560"/>
                </a:lnTo>
                <a:lnTo>
                  <a:pt x="0" y="0"/>
                </a:lnTo>
                <a:close/>
              </a:path>
            </a:pathLst>
          </a:custGeom>
          <a:noFill/>
          <a:ln w="381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5"/>
          <p:cNvSpPr/>
          <p:nvPr/>
        </p:nvSpPr>
        <p:spPr>
          <a:xfrm>
            <a:off x="5410200" y="4267200"/>
            <a:ext cx="2362200" cy="1219200"/>
          </a:xfrm>
          <a:custGeom>
            <a:avLst/>
            <a:gdLst/>
            <a:ahLst/>
            <a:cxnLst/>
            <a:rect l="l" t="t" r="r" b="b"/>
            <a:pathLst>
              <a:path w="2362200" h="1219200" extrusionOk="0">
                <a:moveTo>
                  <a:pt x="0" y="0"/>
                </a:moveTo>
                <a:lnTo>
                  <a:pt x="2362200" y="0"/>
                </a:lnTo>
                <a:lnTo>
                  <a:pt x="2362200" y="1219200"/>
                </a:lnTo>
                <a:lnTo>
                  <a:pt x="0" y="1219200"/>
                </a:lnTo>
                <a:lnTo>
                  <a:pt x="0" y="0"/>
                </a:lnTo>
                <a:close/>
              </a:path>
            </a:pathLst>
          </a:custGeom>
          <a:noFill/>
          <a:ln w="38100" cap="flat" cmpd="sng">
            <a:solidFill>
              <a:srgbClr val="00B05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 name="Google Shape;122;p5"/>
          <p:cNvSpPr/>
          <p:nvPr/>
        </p:nvSpPr>
        <p:spPr>
          <a:xfrm>
            <a:off x="6238519" y="4495025"/>
            <a:ext cx="824229" cy="369570"/>
          </a:xfrm>
          <a:custGeom>
            <a:avLst/>
            <a:gdLst/>
            <a:ahLst/>
            <a:cxnLst/>
            <a:rect l="l" t="t" r="r" b="b"/>
            <a:pathLst>
              <a:path w="824229" h="369570" extrusionOk="0">
                <a:moveTo>
                  <a:pt x="0" y="369332"/>
                </a:moveTo>
                <a:lnTo>
                  <a:pt x="823686" y="369332"/>
                </a:lnTo>
                <a:lnTo>
                  <a:pt x="823686" y="0"/>
                </a:lnTo>
                <a:lnTo>
                  <a:pt x="0" y="0"/>
                </a:lnTo>
                <a:lnTo>
                  <a:pt x="0" y="369332"/>
                </a:lnTo>
                <a:close/>
              </a:path>
            </a:pathLst>
          </a:custGeom>
          <a:solidFill>
            <a:srgbClr val="FF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 name="Google Shape;123;p5"/>
          <p:cNvSpPr txBox="1"/>
          <p:nvPr/>
        </p:nvSpPr>
        <p:spPr>
          <a:xfrm>
            <a:off x="6238519" y="4515346"/>
            <a:ext cx="824100" cy="289800"/>
          </a:xfrm>
          <a:prstGeom prst="rect">
            <a:avLst/>
          </a:prstGeom>
          <a:noFill/>
          <a:ln>
            <a:noFill/>
          </a:ln>
        </p:spPr>
        <p:txBody>
          <a:bodyPr spcFirstLastPara="1" wrap="square" lIns="0" tIns="12700" rIns="0" bIns="0" anchor="t" anchorCtr="0">
            <a:spAutoFit/>
          </a:bodyPr>
          <a:lstStyle/>
          <a:p>
            <a:pPr marL="9144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Person</a:t>
            </a:r>
            <a:endParaRPr sz="1800" b="0" i="0" u="none" strike="noStrike" cap="none">
              <a:solidFill>
                <a:schemeClr val="dk1"/>
              </a:solidFill>
              <a:latin typeface="Calibri"/>
              <a:ea typeface="Calibri"/>
              <a:cs typeface="Calibri"/>
              <a:sym typeface="Calibri"/>
            </a:endParaRPr>
          </a:p>
        </p:txBody>
      </p:sp>
      <p:sp>
        <p:nvSpPr>
          <p:cNvPr id="124" name="Google Shape;124;p5"/>
          <p:cNvSpPr/>
          <p:nvPr/>
        </p:nvSpPr>
        <p:spPr>
          <a:xfrm>
            <a:off x="8036812" y="4465210"/>
            <a:ext cx="575310" cy="369570"/>
          </a:xfrm>
          <a:custGeom>
            <a:avLst/>
            <a:gdLst/>
            <a:ahLst/>
            <a:cxnLst/>
            <a:rect l="l" t="t" r="r" b="b"/>
            <a:pathLst>
              <a:path w="575309" h="369570" extrusionOk="0">
                <a:moveTo>
                  <a:pt x="0" y="369332"/>
                </a:moveTo>
                <a:lnTo>
                  <a:pt x="574772" y="369332"/>
                </a:lnTo>
                <a:lnTo>
                  <a:pt x="574772" y="0"/>
                </a:lnTo>
                <a:lnTo>
                  <a:pt x="0" y="0"/>
                </a:lnTo>
                <a:lnTo>
                  <a:pt x="0" y="369332"/>
                </a:lnTo>
                <a:close/>
              </a:path>
            </a:pathLst>
          </a:custGeom>
          <a:solidFill>
            <a:srgbClr val="00B05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5"/>
          <p:cNvSpPr txBox="1"/>
          <p:nvPr/>
        </p:nvSpPr>
        <p:spPr>
          <a:xfrm>
            <a:off x="8036812" y="4485530"/>
            <a:ext cx="575310" cy="299720"/>
          </a:xfrm>
          <a:prstGeom prst="rect">
            <a:avLst/>
          </a:prstGeom>
          <a:noFill/>
          <a:ln>
            <a:noFill/>
          </a:ln>
        </p:spPr>
        <p:txBody>
          <a:bodyPr spcFirstLastPara="1" wrap="square" lIns="0" tIns="12700" rIns="0" bIns="0" anchor="t" anchorCtr="0">
            <a:spAutoFit/>
          </a:bodyPr>
          <a:lstStyle/>
          <a:p>
            <a:pPr marL="9144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Bike</a:t>
            </a:r>
            <a:endParaRPr sz="1800" b="0" i="0" u="none" strike="noStrike" cap="none">
              <a:solidFill>
                <a:schemeClr val="dk1"/>
              </a:solidFill>
              <a:latin typeface="Calibri"/>
              <a:ea typeface="Calibri"/>
              <a:cs typeface="Calibri"/>
              <a:sym typeface="Calibri"/>
            </a:endParaRPr>
          </a:p>
        </p:txBody>
      </p:sp>
      <p:sp>
        <p:nvSpPr>
          <p:cNvPr id="126" name="Google Shape;126;p5"/>
          <p:cNvSpPr/>
          <p:nvPr/>
        </p:nvSpPr>
        <p:spPr>
          <a:xfrm>
            <a:off x="7003674" y="3073149"/>
            <a:ext cx="1563370" cy="369570"/>
          </a:xfrm>
          <a:custGeom>
            <a:avLst/>
            <a:gdLst/>
            <a:ahLst/>
            <a:cxnLst/>
            <a:rect l="l" t="t" r="r" b="b"/>
            <a:pathLst>
              <a:path w="1563370" h="369570" extrusionOk="0">
                <a:moveTo>
                  <a:pt x="0" y="369332"/>
                </a:moveTo>
                <a:lnTo>
                  <a:pt x="1563248" y="369332"/>
                </a:lnTo>
                <a:lnTo>
                  <a:pt x="1563248" y="0"/>
                </a:lnTo>
                <a:lnTo>
                  <a:pt x="0" y="0"/>
                </a:lnTo>
                <a:lnTo>
                  <a:pt x="0" y="369332"/>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 name="Google Shape;127;p5"/>
          <p:cNvSpPr txBox="1"/>
          <p:nvPr/>
        </p:nvSpPr>
        <p:spPr>
          <a:xfrm>
            <a:off x="7234814" y="3093468"/>
            <a:ext cx="139001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Person on Bike</a:t>
            </a:r>
            <a:endParaRPr sz="1800" b="0" i="0" u="none" strike="noStrike" cap="none">
              <a:solidFill>
                <a:schemeClr val="dk1"/>
              </a:solidFill>
              <a:latin typeface="Calibri"/>
              <a:ea typeface="Calibri"/>
              <a:cs typeface="Calibri"/>
              <a:sym typeface="Calibri"/>
            </a:endParaRPr>
          </a:p>
        </p:txBody>
      </p:sp>
      <p:sp>
        <p:nvSpPr>
          <p:cNvPr id="128" name="Google Shape;128;p5"/>
          <p:cNvSpPr/>
          <p:nvPr/>
        </p:nvSpPr>
        <p:spPr>
          <a:xfrm>
            <a:off x="6582833" y="3386666"/>
            <a:ext cx="1278600" cy="1193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 name="Google Shape;129;p5"/>
          <p:cNvSpPr/>
          <p:nvPr/>
        </p:nvSpPr>
        <p:spPr>
          <a:xfrm>
            <a:off x="6650362" y="3442480"/>
            <a:ext cx="1135379" cy="1052829"/>
          </a:xfrm>
          <a:custGeom>
            <a:avLst/>
            <a:gdLst/>
            <a:ahLst/>
            <a:cxnLst/>
            <a:rect l="l" t="t" r="r" b="b"/>
            <a:pathLst>
              <a:path w="1135379" h="1052829" extrusionOk="0">
                <a:moveTo>
                  <a:pt x="0" y="1052545"/>
                </a:moveTo>
                <a:lnTo>
                  <a:pt x="1134935" y="0"/>
                </a:lnTo>
              </a:path>
            </a:pathLst>
          </a:custGeom>
          <a:noFill/>
          <a:ln w="57150"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5"/>
          <p:cNvSpPr/>
          <p:nvPr/>
        </p:nvSpPr>
        <p:spPr>
          <a:xfrm>
            <a:off x="7861300" y="3386666"/>
            <a:ext cx="537633" cy="1155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Google Shape;131;p5"/>
          <p:cNvSpPr/>
          <p:nvPr/>
        </p:nvSpPr>
        <p:spPr>
          <a:xfrm>
            <a:off x="7937697" y="3442480"/>
            <a:ext cx="386715" cy="1022985"/>
          </a:xfrm>
          <a:custGeom>
            <a:avLst/>
            <a:gdLst/>
            <a:ahLst/>
            <a:cxnLst/>
            <a:rect l="l" t="t" r="r" b="b"/>
            <a:pathLst>
              <a:path w="386715" h="1022985" extrusionOk="0">
                <a:moveTo>
                  <a:pt x="386502" y="1022729"/>
                </a:moveTo>
                <a:lnTo>
                  <a:pt x="0" y="0"/>
                </a:lnTo>
              </a:path>
            </a:pathLst>
          </a:custGeom>
          <a:noFill/>
          <a:ln w="57150"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5"/>
          <p:cNvSpPr txBox="1"/>
          <p:nvPr/>
        </p:nvSpPr>
        <p:spPr>
          <a:xfrm>
            <a:off x="5407718" y="6032986"/>
            <a:ext cx="23718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800"/>
              <a:buFont typeface="Arial"/>
              <a:buNone/>
            </a:pPr>
            <a:r>
              <a:rPr lang="en-US" sz="800" b="0" i="0" u="sng" strike="noStrike" cap="none">
                <a:solidFill>
                  <a:srgbClr val="A5A5A5"/>
                </a:solidFill>
                <a:latin typeface="Calibri"/>
                <a:ea typeface="Calibri"/>
                <a:cs typeface="Calibri"/>
                <a:sym typeface="Calibri"/>
              </a:rPr>
              <a:t>This image</a:t>
            </a:r>
            <a:r>
              <a:rPr lang="en-US" sz="800" b="0" i="0" u="none" strike="noStrike" cap="none">
                <a:solidFill>
                  <a:srgbClr val="A5A5A5"/>
                </a:solidFill>
                <a:latin typeface="Calibri"/>
                <a:ea typeface="Calibri"/>
                <a:cs typeface="Calibri"/>
                <a:sym typeface="Calibri"/>
              </a:rPr>
              <a:t> </a:t>
            </a:r>
            <a:r>
              <a:rPr lang="en-US" sz="800" b="0" i="0" u="none" strike="noStrike" cap="none">
                <a:solidFill>
                  <a:srgbClr val="A6A6A6"/>
                </a:solidFill>
                <a:latin typeface="Calibri"/>
                <a:ea typeface="Calibri"/>
                <a:cs typeface="Calibri"/>
                <a:sym typeface="Calibri"/>
              </a:rPr>
              <a:t>is licensed under </a:t>
            </a:r>
            <a:r>
              <a:rPr lang="en-US" sz="800" b="0" i="0" u="sng" strike="noStrike" cap="none">
                <a:solidFill>
                  <a:srgbClr val="A5A5A5"/>
                </a:solidFill>
                <a:latin typeface="Calibri"/>
                <a:ea typeface="Calibri"/>
                <a:cs typeface="Calibri"/>
                <a:sym typeface="Calibri"/>
              </a:rPr>
              <a:t>CC BY-SA 3.0</a:t>
            </a:r>
            <a:r>
              <a:rPr lang="en-US" sz="800" b="0" i="0" u="none" strike="noStrike" cap="none">
                <a:solidFill>
                  <a:srgbClr val="A6A6A6"/>
                </a:solidFill>
                <a:latin typeface="Calibri"/>
                <a:ea typeface="Calibri"/>
                <a:cs typeface="Calibri"/>
                <a:sym typeface="Calibri"/>
              </a:rPr>
              <a:t>; changes made</a:t>
            </a: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Word Embedding</a:t>
            </a:r>
            <a:endParaRPr/>
          </a:p>
        </p:txBody>
      </p:sp>
      <p:sp>
        <p:nvSpPr>
          <p:cNvPr id="216" name="Google Shape;216;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One Hot </a:t>
            </a:r>
            <a:endParaRPr/>
          </a:p>
          <a:p>
            <a:pPr marL="742950" lvl="1" indent="-285750" algn="l" rtl="0">
              <a:spcBef>
                <a:spcPts val="0"/>
              </a:spcBef>
              <a:spcAft>
                <a:spcPts val="0"/>
              </a:spcAft>
              <a:buSzPts val="1800"/>
              <a:buChar char="–"/>
            </a:pPr>
            <a:r>
              <a:rPr lang="en-US"/>
              <a:t>Word Dimension  size will increase with vocabulary size</a:t>
            </a:r>
            <a:endParaRPr/>
          </a:p>
          <a:p>
            <a:pPr marL="742950" lvl="1" indent="-285750" algn="l" rtl="0">
              <a:spcBef>
                <a:spcPts val="0"/>
              </a:spcBef>
              <a:spcAft>
                <a:spcPts val="0"/>
              </a:spcAft>
              <a:buSzPts val="1800"/>
              <a:buChar char="–"/>
            </a:pPr>
            <a:r>
              <a:rPr lang="en-US"/>
              <a:t>Slow</a:t>
            </a:r>
            <a:endParaRPr/>
          </a:p>
          <a:p>
            <a:pPr marL="742950" lvl="1" indent="-285750" algn="l" rtl="0">
              <a:spcBef>
                <a:spcPts val="0"/>
              </a:spcBef>
              <a:spcAft>
                <a:spcPts val="0"/>
              </a:spcAft>
              <a:buSzPts val="1800"/>
              <a:buChar char="–"/>
            </a:pPr>
            <a:r>
              <a:rPr lang="en-US"/>
              <a:t>Words are not orthogonal each other</a:t>
            </a:r>
            <a:endParaRPr/>
          </a:p>
          <a:p>
            <a:pPr marL="742950" lvl="1" indent="-285750" algn="l" rtl="0">
              <a:spcBef>
                <a:spcPts val="0"/>
              </a:spcBef>
              <a:spcAft>
                <a:spcPts val="0"/>
              </a:spcAft>
              <a:buSzPts val="1800"/>
              <a:buChar char="–"/>
            </a:pPr>
            <a:r>
              <a:rPr lang="en-US"/>
              <a:t>Word synonyms are orthogonal (not preferred)</a:t>
            </a:r>
            <a:endParaRPr/>
          </a:p>
          <a:p>
            <a:pPr marL="342900" lvl="0" indent="-342900" algn="l" rtl="0">
              <a:spcBef>
                <a:spcPts val="640"/>
              </a:spcBef>
              <a:spcAft>
                <a:spcPts val="0"/>
              </a:spcAft>
              <a:buClr>
                <a:schemeClr val="dk1"/>
              </a:buClr>
              <a:buSzPts val="3200"/>
              <a:buChar char="•"/>
            </a:pPr>
            <a:r>
              <a:rPr lang="en-US"/>
              <a:t>Fixed dimension embedding</a:t>
            </a:r>
            <a:endParaRPr/>
          </a:p>
          <a:p>
            <a:pPr marL="742950" lvl="1" indent="-285750" algn="l" rtl="0">
              <a:spcBef>
                <a:spcPts val="560"/>
              </a:spcBef>
              <a:spcAft>
                <a:spcPts val="0"/>
              </a:spcAft>
              <a:buClr>
                <a:schemeClr val="dk1"/>
              </a:buClr>
              <a:buSzPts val="2800"/>
              <a:buChar char="–"/>
            </a:pPr>
            <a:r>
              <a:rPr lang="en-US"/>
              <a:t>Built-in torch embedding</a:t>
            </a:r>
            <a:endParaRPr/>
          </a:p>
          <a:p>
            <a:pPr marL="742950" lvl="1" indent="-285750" algn="l" rtl="0">
              <a:spcBef>
                <a:spcPts val="560"/>
              </a:spcBef>
              <a:spcAft>
                <a:spcPts val="0"/>
              </a:spcAft>
              <a:buClr>
                <a:schemeClr val="dk1"/>
              </a:buClr>
              <a:buSzPts val="2800"/>
              <a:buChar char="–"/>
            </a:pPr>
            <a:r>
              <a:rPr lang="en-US"/>
              <a:t>Word2vec</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Sequential Modeling with LSTM</a:t>
            </a:r>
            <a:endParaRPr/>
          </a:p>
        </p:txBody>
      </p:sp>
      <p:sp>
        <p:nvSpPr>
          <p:cNvPr id="222" name="Google Shape;222;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I am playing cricket.</a:t>
            </a:r>
            <a:endParaRPr/>
          </a:p>
          <a:p>
            <a:pPr marL="342900" lvl="0" indent="-342900" algn="l" rtl="0">
              <a:spcBef>
                <a:spcPts val="640"/>
              </a:spcBef>
              <a:spcAft>
                <a:spcPts val="0"/>
              </a:spcAft>
              <a:buClr>
                <a:schemeClr val="dk1"/>
              </a:buClr>
              <a:buSzPts val="3200"/>
              <a:buChar char="•"/>
            </a:pPr>
            <a:r>
              <a:rPr lang="en-US"/>
              <a:t>Am I playing cricket?</a:t>
            </a:r>
            <a:endParaRPr/>
          </a:p>
          <a:p>
            <a:pPr marL="0" lvl="0" indent="0" algn="l" rtl="0">
              <a:spcBef>
                <a:spcPts val="640"/>
              </a:spcBef>
              <a:spcAft>
                <a:spcPts val="0"/>
              </a:spcAft>
              <a:buClr>
                <a:schemeClr val="dk1"/>
              </a:buClr>
              <a:buSzPts val="3200"/>
              <a:buNone/>
            </a:pPr>
            <a:endParaRPr/>
          </a:p>
        </p:txBody>
      </p:sp>
      <p:sp>
        <p:nvSpPr>
          <p:cNvPr id="223" name="Google Shape;22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CS@UVa</a:t>
            </a:r>
            <a:endParaRPr/>
          </a:p>
        </p:txBody>
      </p:sp>
      <p:sp>
        <p:nvSpPr>
          <p:cNvPr id="224" name="Google Shape;22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endParaRPr/>
          </a:p>
        </p:txBody>
      </p:sp>
      <p:sp>
        <p:nvSpPr>
          <p:cNvPr id="225" name="Google Shape;22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Sequential Modeling with LSTM</a:t>
            </a:r>
            <a:endParaRPr/>
          </a:p>
        </p:txBody>
      </p:sp>
      <p:sp>
        <p:nvSpPr>
          <p:cNvPr id="231" name="Google Shape;2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endParaRPr/>
          </a:p>
        </p:txBody>
      </p:sp>
      <p:grpSp>
        <p:nvGrpSpPr>
          <p:cNvPr id="232" name="Google Shape;232;p14"/>
          <p:cNvGrpSpPr/>
          <p:nvPr/>
        </p:nvGrpSpPr>
        <p:grpSpPr>
          <a:xfrm>
            <a:off x="914400" y="1417638"/>
            <a:ext cx="6524625" cy="5493808"/>
            <a:chOff x="914400" y="1417638"/>
            <a:chExt cx="6524625" cy="5493808"/>
          </a:xfrm>
        </p:grpSpPr>
        <p:pic>
          <p:nvPicPr>
            <p:cNvPr id="233" name="Google Shape;233;p14" descr="A Long Short-Term Memory (LSTM) Model for Business Sentiment Analysis Based  on Recurrent Neural Network | SpringerLink"/>
            <p:cNvPicPr preferRelativeResize="0"/>
            <p:nvPr/>
          </p:nvPicPr>
          <p:blipFill rotWithShape="1">
            <a:blip r:embed="rId3">
              <a:alphaModFix/>
            </a:blip>
            <a:srcRect/>
            <a:stretch/>
          </p:blipFill>
          <p:spPr>
            <a:xfrm>
              <a:off x="914400" y="1417638"/>
              <a:ext cx="6524625" cy="5476875"/>
            </a:xfrm>
            <a:prstGeom prst="rect">
              <a:avLst/>
            </a:prstGeom>
            <a:noFill/>
            <a:ln>
              <a:noFill/>
            </a:ln>
          </p:spPr>
        </p:pic>
        <p:sp>
          <p:nvSpPr>
            <p:cNvPr id="234" name="Google Shape;234;p14"/>
            <p:cNvSpPr/>
            <p:nvPr/>
          </p:nvSpPr>
          <p:spPr>
            <a:xfrm>
              <a:off x="1295400" y="1825093"/>
              <a:ext cx="609600" cy="304800"/>
            </a:xfrm>
            <a:prstGeom prst="rect">
              <a:avLst/>
            </a:prstGeom>
            <a:solidFill>
              <a:srgbClr val="8CB3E3"/>
            </a:solidFill>
            <a:ln w="25400" cap="flat" cmpd="sng">
              <a:solidFill>
                <a:srgbClr val="8CB3E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this</a:t>
              </a:r>
              <a:endParaRPr/>
            </a:p>
          </p:txBody>
        </p:sp>
        <p:sp>
          <p:nvSpPr>
            <p:cNvPr id="235" name="Google Shape;235;p14"/>
            <p:cNvSpPr/>
            <p:nvPr/>
          </p:nvSpPr>
          <p:spPr>
            <a:xfrm>
              <a:off x="2438400" y="1840439"/>
              <a:ext cx="990600" cy="304800"/>
            </a:xfrm>
            <a:prstGeom prst="rect">
              <a:avLst/>
            </a:prstGeom>
            <a:solidFill>
              <a:srgbClr val="8CB3E3"/>
            </a:solidFill>
            <a:ln w="25400" cap="flat" cmpd="sng">
              <a:solidFill>
                <a:srgbClr val="8CB3E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product</a:t>
              </a:r>
              <a:endParaRPr/>
            </a:p>
          </p:txBody>
        </p:sp>
        <p:sp>
          <p:nvSpPr>
            <p:cNvPr id="236" name="Google Shape;236;p14"/>
            <p:cNvSpPr/>
            <p:nvPr/>
          </p:nvSpPr>
          <p:spPr>
            <a:xfrm>
              <a:off x="3962400" y="1840439"/>
              <a:ext cx="685800" cy="304800"/>
            </a:xfrm>
            <a:prstGeom prst="rect">
              <a:avLst/>
            </a:prstGeom>
            <a:solidFill>
              <a:srgbClr val="8CB3E3"/>
            </a:solidFill>
            <a:ln w="25400" cap="flat" cmpd="sng">
              <a:solidFill>
                <a:srgbClr val="8CB3E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is</a:t>
              </a:r>
              <a:endParaRPr/>
            </a:p>
          </p:txBody>
        </p:sp>
        <p:sp>
          <p:nvSpPr>
            <p:cNvPr id="237" name="Google Shape;237;p14"/>
            <p:cNvSpPr/>
            <p:nvPr/>
          </p:nvSpPr>
          <p:spPr>
            <a:xfrm>
              <a:off x="5257800" y="1840439"/>
              <a:ext cx="914400" cy="304800"/>
            </a:xfrm>
            <a:prstGeom prst="rect">
              <a:avLst/>
            </a:prstGeom>
            <a:solidFill>
              <a:srgbClr val="8CB3E3"/>
            </a:solidFill>
            <a:ln w="25400" cap="flat" cmpd="sng">
              <a:solidFill>
                <a:srgbClr val="8CB3E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awesome</a:t>
              </a:r>
              <a:endParaRPr/>
            </a:p>
          </p:txBody>
        </p:sp>
        <p:sp>
          <p:nvSpPr>
            <p:cNvPr id="238" name="Google Shape;238;p14"/>
            <p:cNvSpPr/>
            <p:nvPr/>
          </p:nvSpPr>
          <p:spPr>
            <a:xfrm>
              <a:off x="990600" y="4739747"/>
              <a:ext cx="5943600" cy="217169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4"/>
            <p:cNvSpPr/>
            <p:nvPr/>
          </p:nvSpPr>
          <p:spPr>
            <a:xfrm>
              <a:off x="2844273" y="5272619"/>
              <a:ext cx="2209800" cy="506412"/>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Emotion class probability score</a:t>
              </a:r>
              <a:endParaRPr/>
            </a:p>
          </p:txBody>
        </p:sp>
        <p:pic>
          <p:nvPicPr>
            <p:cNvPr id="240" name="Google Shape;240;p14"/>
            <p:cNvPicPr preferRelativeResize="0"/>
            <p:nvPr/>
          </p:nvPicPr>
          <p:blipFill rotWithShape="1">
            <a:blip r:embed="rId4">
              <a:alphaModFix/>
            </a:blip>
            <a:srcRect l="188" t="32803" r="-188" b="-18448"/>
            <a:stretch/>
          </p:blipFill>
          <p:spPr>
            <a:xfrm>
              <a:off x="5085289" y="4976811"/>
              <a:ext cx="1400175" cy="1068650"/>
            </a:xfrm>
            <a:prstGeom prst="rect">
              <a:avLst/>
            </a:prstGeom>
            <a:noFill/>
            <a:ln>
              <a:noFill/>
            </a:ln>
          </p:spPr>
        </p:pic>
      </p:grpSp>
      <p:sp>
        <p:nvSpPr>
          <p:cNvPr id="241" name="Google Shape;241;p14"/>
          <p:cNvSpPr/>
          <p:nvPr/>
        </p:nvSpPr>
        <p:spPr>
          <a:xfrm>
            <a:off x="914400" y="3928535"/>
            <a:ext cx="3157537" cy="1066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4"/>
          <p:cNvSpPr/>
          <p:nvPr/>
        </p:nvSpPr>
        <p:spPr>
          <a:xfrm>
            <a:off x="4055004" y="3877737"/>
            <a:ext cx="3115202" cy="1066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4"/>
          <p:cNvSpPr/>
          <p:nvPr/>
        </p:nvSpPr>
        <p:spPr>
          <a:xfrm>
            <a:off x="4631267" y="4165599"/>
            <a:ext cx="2209799" cy="40111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FC Layers</a:t>
            </a:r>
            <a:endParaRPr/>
          </a:p>
        </p:txBody>
      </p:sp>
      <p:cxnSp>
        <p:nvCxnSpPr>
          <p:cNvPr id="244" name="Google Shape;244;p14"/>
          <p:cNvCxnSpPr>
            <a:endCxn id="243" idx="0"/>
          </p:cNvCxnSpPr>
          <p:nvPr/>
        </p:nvCxnSpPr>
        <p:spPr>
          <a:xfrm>
            <a:off x="5736167" y="3877599"/>
            <a:ext cx="0" cy="288000"/>
          </a:xfrm>
          <a:prstGeom prst="straightConnector1">
            <a:avLst/>
          </a:prstGeom>
          <a:noFill/>
          <a:ln w="9525" cap="flat" cmpd="sng">
            <a:solidFill>
              <a:srgbClr val="4A7DBA"/>
            </a:solidFill>
            <a:prstDash val="solid"/>
            <a:round/>
            <a:headEnd type="none" w="sm" len="sm"/>
            <a:tailEnd type="triangle" w="med" len="med"/>
          </a:ln>
        </p:spPr>
      </p:cxnSp>
      <p:cxnSp>
        <p:nvCxnSpPr>
          <p:cNvPr id="245" name="Google Shape;245;p14"/>
          <p:cNvCxnSpPr>
            <a:stCxn id="243" idx="2"/>
          </p:cNvCxnSpPr>
          <p:nvPr/>
        </p:nvCxnSpPr>
        <p:spPr>
          <a:xfrm>
            <a:off x="5736167" y="4566709"/>
            <a:ext cx="0" cy="41010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696dc538f8_0_18"/>
          <p:cNvSpPr txBox="1">
            <a:spLocks noGrp="1"/>
          </p:cNvSpPr>
          <p:nvPr>
            <p:ph type="ctr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Text Processing with one-hot encoding</a:t>
            </a:r>
            <a:endParaRPr/>
          </a:p>
        </p:txBody>
      </p:sp>
      <p:sp>
        <p:nvSpPr>
          <p:cNvPr id="2" name="Subtitle 1">
            <a:extLst>
              <a:ext uri="{FF2B5EF4-FFF2-40B4-BE49-F238E27FC236}">
                <a16:creationId xmlns:a16="http://schemas.microsoft.com/office/drawing/2014/main" id="{7EA46A46-295E-8968-F9A4-93CD6E088D1D}"/>
              </a:ext>
            </a:extLst>
          </p:cNvPr>
          <p:cNvSpPr>
            <a:spLocks noGrp="1"/>
          </p:cNvSpPr>
          <p:nvPr>
            <p:ph type="subTitle" idx="1"/>
          </p:nvPr>
        </p:nvSpPr>
        <p:spPr/>
        <p:txBody>
          <a:bodyPr/>
          <a:lstStyle/>
          <a:p>
            <a:endParaRPr lang="en-US"/>
          </a:p>
        </p:txBody>
      </p:sp>
      <p:sp>
        <p:nvSpPr>
          <p:cNvPr id="253" name="Google Shape;253;g2696dc538f8_0_1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696dc538f8_0_26"/>
          <p:cNvSpPr txBox="1">
            <a:spLocks noGrp="1"/>
          </p:cNvSpPr>
          <p:nvPr>
            <p:ph type="ctr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990"/>
              <a:buFont typeface="Arial"/>
              <a:buNone/>
            </a:pPr>
            <a:r>
              <a:rPr lang="en-US"/>
              <a:t>Text Processing with built-in torch embedding</a:t>
            </a:r>
            <a:endParaRPr/>
          </a:p>
          <a:p>
            <a:pPr marL="0" lvl="0" indent="0" algn="ctr" rtl="0">
              <a:spcBef>
                <a:spcPts val="0"/>
              </a:spcBef>
              <a:spcAft>
                <a:spcPts val="0"/>
              </a:spcAft>
              <a:buNone/>
            </a:pPr>
            <a:endParaRPr/>
          </a:p>
        </p:txBody>
      </p:sp>
      <p:sp>
        <p:nvSpPr>
          <p:cNvPr id="2" name="Subtitle 1">
            <a:extLst>
              <a:ext uri="{FF2B5EF4-FFF2-40B4-BE49-F238E27FC236}">
                <a16:creationId xmlns:a16="http://schemas.microsoft.com/office/drawing/2014/main" id="{BEA75C6B-AD06-234F-548F-78C5DFADF628}"/>
              </a:ext>
            </a:extLst>
          </p:cNvPr>
          <p:cNvSpPr>
            <a:spLocks noGrp="1"/>
          </p:cNvSpPr>
          <p:nvPr>
            <p:ph type="subTitle" idx="1"/>
          </p:nvPr>
        </p:nvSpPr>
        <p:spPr/>
        <p:txBody>
          <a:bodyPr/>
          <a:lstStyle/>
          <a:p>
            <a:endParaRPr lang="en-US"/>
          </a:p>
        </p:txBody>
      </p:sp>
      <p:sp>
        <p:nvSpPr>
          <p:cNvPr id="261" name="Google Shape;261;g2696dc538f8_0_2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Clr>
                <a:srgbClr val="000000"/>
              </a:buClr>
              <a:buFont typeface="Arial"/>
              <a:buNone/>
            </a:pPr>
            <a:fld id="{00000000-1234-1234-1234-123412341234}" type="slidenum">
              <a:rPr lang="en-US" smtClean="0"/>
              <a:pPr marL="0" lvl="0" indent="0" algn="r" rtl="0">
                <a:spcBef>
                  <a:spcPts val="0"/>
                </a:spcBef>
                <a:spcAft>
                  <a:spcPts val="0"/>
                </a:spcAft>
                <a:buClr>
                  <a:srgbClr val="000000"/>
                </a:buClr>
                <a:buFont typeface="Arial"/>
                <a:buNone/>
              </a:pP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7AD2-8A82-41CF-8FB0-529B13DA4B79}"/>
              </a:ext>
            </a:extLst>
          </p:cNvPr>
          <p:cNvSpPr>
            <a:spLocks noGrp="1"/>
          </p:cNvSpPr>
          <p:nvPr>
            <p:ph type="title"/>
          </p:nvPr>
        </p:nvSpPr>
        <p:spPr/>
        <p:txBody>
          <a:bodyPr/>
          <a:lstStyle/>
          <a:p>
            <a:r>
              <a:rPr lang="en-US"/>
              <a:t>TODO Task 5</a:t>
            </a:r>
          </a:p>
        </p:txBody>
      </p:sp>
      <p:sp>
        <p:nvSpPr>
          <p:cNvPr id="3" name="Text Placeholder 2">
            <a:extLst>
              <a:ext uri="{FF2B5EF4-FFF2-40B4-BE49-F238E27FC236}">
                <a16:creationId xmlns:a16="http://schemas.microsoft.com/office/drawing/2014/main" id="{A4FAE85F-4C8D-41F5-8CB6-AE7865BA9BF2}"/>
              </a:ext>
            </a:extLst>
          </p:cNvPr>
          <p:cNvSpPr>
            <a:spLocks noGrp="1"/>
          </p:cNvSpPr>
          <p:nvPr>
            <p:ph type="body" idx="1"/>
          </p:nvPr>
        </p:nvSpPr>
        <p:spPr>
          <a:xfrm>
            <a:off x="421640" y="1437384"/>
            <a:ext cx="8300700" cy="3447098"/>
          </a:xfrm>
        </p:spPr>
        <p:txBody>
          <a:bodyPr/>
          <a:lstStyle/>
          <a:p>
            <a:pPr marL="685800" indent="-457200">
              <a:buFont typeface="Wingdings" panose="05000000000000000000" pitchFamily="2" charset="2"/>
              <a:buChar char="q"/>
            </a:pPr>
            <a:r>
              <a:rPr lang="en-US" sz="3200"/>
              <a:t>Use </a:t>
            </a:r>
            <a:r>
              <a:rPr lang="en-US" sz="3200" b="1"/>
              <a:t>word2vec</a:t>
            </a:r>
            <a:r>
              <a:rPr lang="en-US" sz="3200"/>
              <a:t> for word embedding for your LSTM based emotion recognition model</a:t>
            </a:r>
          </a:p>
          <a:p>
            <a:pPr marL="685800" indent="-457200">
              <a:buFont typeface="Wingdings" panose="05000000000000000000" pitchFamily="2" charset="2"/>
              <a:buChar char="q"/>
            </a:pPr>
            <a:r>
              <a:rPr lang="en-US" sz="3200" b="1"/>
              <a:t>word2vec</a:t>
            </a:r>
            <a:r>
              <a:rPr lang="en-US" sz="3200"/>
              <a:t> library is already downloaded into your runtime memory</a:t>
            </a:r>
          </a:p>
          <a:p>
            <a:pPr marL="685800" indent="-457200">
              <a:buFont typeface="Wingdings" panose="05000000000000000000" pitchFamily="2" charset="2"/>
              <a:buChar char="q"/>
            </a:pPr>
            <a:r>
              <a:rPr lang="en-US" sz="3200"/>
              <a:t>Show confusion matrix, average F1 measure, Compare your performance with torch embedding</a:t>
            </a:r>
          </a:p>
        </p:txBody>
      </p:sp>
    </p:spTree>
    <p:extLst>
      <p:ext uri="{BB962C8B-B14F-4D97-AF65-F5344CB8AC3E}">
        <p14:creationId xmlns:p14="http://schemas.microsoft.com/office/powerpoint/2010/main" val="780512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3D7EE-F0BC-404B-8662-E2A3508FAEFD}"/>
              </a:ext>
            </a:extLst>
          </p:cNvPr>
          <p:cNvSpPr>
            <a:spLocks noGrp="1"/>
          </p:cNvSpPr>
          <p:nvPr>
            <p:ph type="ctrTitle"/>
          </p:nvPr>
        </p:nvSpPr>
        <p:spPr>
          <a:xfrm>
            <a:off x="685800" y="2125980"/>
            <a:ext cx="7772400" cy="615553"/>
          </a:xfrm>
        </p:spPr>
        <p:txBody>
          <a:bodyPr/>
          <a:lstStyle/>
          <a:p>
            <a:pPr algn="ctr"/>
            <a:r>
              <a:rPr lang="en-US"/>
              <a:t>Contextual Embedding</a:t>
            </a:r>
          </a:p>
        </p:txBody>
      </p:sp>
      <p:sp>
        <p:nvSpPr>
          <p:cNvPr id="3" name="Subtitle 2">
            <a:extLst>
              <a:ext uri="{FF2B5EF4-FFF2-40B4-BE49-F238E27FC236}">
                <a16:creationId xmlns:a16="http://schemas.microsoft.com/office/drawing/2014/main" id="{C7535DEF-D75D-4344-A3B4-D98A6E1D6AA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01457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1145702"/>
            <a:ext cx="7543800" cy="680397"/>
          </a:xfrm>
        </p:spPr>
        <p:txBody>
          <a:bodyPr>
            <a:normAutofit/>
          </a:bodyPr>
          <a:lstStyle/>
          <a:p>
            <a:r>
              <a:rPr lang="en-US"/>
              <a:t>Contextual Embeddings</a:t>
            </a:r>
          </a:p>
        </p:txBody>
      </p:sp>
      <p:sp>
        <p:nvSpPr>
          <p:cNvPr id="20483" name="Rectangle 3"/>
          <p:cNvSpPr>
            <a:spLocks noGrp="1" noChangeArrowheads="1"/>
          </p:cNvSpPr>
          <p:nvPr>
            <p:ph idx="1"/>
          </p:nvPr>
        </p:nvSpPr>
        <p:spPr>
          <a:xfrm>
            <a:off x="800100" y="2400300"/>
            <a:ext cx="8343900" cy="3429000"/>
          </a:xfrm>
        </p:spPr>
        <p:txBody>
          <a:bodyPr>
            <a:normAutofit fontScale="77500" lnSpcReduction="20000"/>
          </a:bodyPr>
          <a:lstStyle/>
          <a:p>
            <a:pPr marL="0" indent="0"/>
            <a:endParaRPr lang="en-US" sz="2400"/>
          </a:p>
          <a:p>
            <a:pPr marL="0" indent="0"/>
            <a:r>
              <a:rPr lang="en-US" sz="2550">
                <a:latin typeface="Courier" pitchFamily="2" charset="0"/>
              </a:rPr>
              <a:t>The </a:t>
            </a:r>
            <a:r>
              <a:rPr lang="en-US" sz="2700">
                <a:latin typeface="Courier" pitchFamily="2" charset="0"/>
              </a:rPr>
              <a:t>animal</a:t>
            </a:r>
            <a:r>
              <a:rPr lang="en-US" sz="2550">
                <a:latin typeface="Courier" pitchFamily="2" charset="0"/>
              </a:rPr>
              <a:t> didn't cross the road because it</a:t>
            </a:r>
          </a:p>
          <a:p>
            <a:pPr marL="0" indent="0"/>
            <a:endParaRPr lang="en-US" sz="2400"/>
          </a:p>
          <a:p>
            <a:pPr marL="0" indent="0"/>
            <a:r>
              <a:rPr lang="en-US" sz="3450"/>
              <a:t>What should be the properties of "it"?</a:t>
            </a:r>
          </a:p>
          <a:p>
            <a:pPr marL="0" indent="0"/>
            <a:endParaRPr lang="en-US" sz="2400"/>
          </a:p>
          <a:p>
            <a:pPr marL="0" indent="0"/>
            <a:r>
              <a:rPr lang="en-US" sz="2400">
                <a:latin typeface="Courier" pitchFamily="2" charset="0"/>
              </a:rPr>
              <a:t>The animal didn't cross the road because it was too </a:t>
            </a:r>
            <a:r>
              <a:rPr lang="en-US" sz="2400" b="1">
                <a:latin typeface="Courier" pitchFamily="2" charset="0"/>
              </a:rPr>
              <a:t>tired</a:t>
            </a:r>
          </a:p>
          <a:p>
            <a:pPr marL="0" indent="0"/>
            <a:r>
              <a:rPr lang="en-US" sz="2400">
                <a:latin typeface="Courier" pitchFamily="2" charset="0"/>
              </a:rPr>
              <a:t>The animal didn't cross the road because it was too </a:t>
            </a:r>
            <a:r>
              <a:rPr lang="en-US" sz="2400" b="1">
                <a:latin typeface="Courier" pitchFamily="2" charset="0"/>
              </a:rPr>
              <a:t>wide</a:t>
            </a:r>
          </a:p>
          <a:p>
            <a:pPr marL="0" indent="0"/>
            <a:endParaRPr lang="en-US" sz="2400"/>
          </a:p>
          <a:p>
            <a:pPr marL="0" indent="0"/>
            <a:endParaRPr lang="en-US" sz="2400"/>
          </a:p>
          <a:p>
            <a:pPr marL="0" indent="0"/>
            <a:r>
              <a:rPr lang="en-US" sz="2850"/>
              <a:t>At this point in the sentence, it's probably referring to either the </a:t>
            </a:r>
            <a:r>
              <a:rPr lang="en-US" sz="3000">
                <a:latin typeface="Courier" pitchFamily="2" charset="0"/>
              </a:rPr>
              <a:t>chicken</a:t>
            </a:r>
            <a:r>
              <a:rPr lang="en-US" sz="2850"/>
              <a:t> or the street</a:t>
            </a:r>
          </a:p>
          <a:p>
            <a:pPr marL="0" indent="0"/>
            <a:endParaRPr lang="en-US" sz="2400"/>
          </a:p>
          <a:p>
            <a:pPr marL="0" indent="0"/>
            <a:r>
              <a:rPr lang="en-US" sz="2400"/>
              <a:t>	</a:t>
            </a:r>
          </a:p>
          <a:p>
            <a:pPr marL="0" indent="0"/>
            <a:endParaRPr lang="en-US" sz="2400"/>
          </a:p>
        </p:txBody>
      </p:sp>
    </p:spTree>
    <p:extLst>
      <p:ext uri="{BB962C8B-B14F-4D97-AF65-F5344CB8AC3E}">
        <p14:creationId xmlns:p14="http://schemas.microsoft.com/office/powerpoint/2010/main" val="96999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198934" y="984512"/>
            <a:ext cx="8805463" cy="616125"/>
          </a:xfrm>
        </p:spPr>
        <p:txBody>
          <a:bodyPr>
            <a:normAutofit/>
          </a:bodyPr>
          <a:lstStyle/>
          <a:p>
            <a:r>
              <a:rPr lang="en-US"/>
              <a:t>Intuition of attention:  (</a:t>
            </a:r>
            <a:r>
              <a:rPr lang="en-IN">
                <a:solidFill>
                  <a:schemeClr val="accent2">
                    <a:lumMod val="75000"/>
                  </a:schemeClr>
                </a:solidFill>
              </a:rPr>
              <a:t>Self-Attention)</a:t>
            </a:r>
          </a:p>
        </p:txBody>
      </p:sp>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198934" y="1705340"/>
            <a:ext cx="8697591" cy="4168149"/>
          </a:xfrm>
        </p:spPr>
        <p:txBody>
          <a:bodyPr>
            <a:noAutofit/>
          </a:bodyPr>
          <a:lstStyle/>
          <a:p>
            <a:pPr>
              <a:buFont typeface="Wingdings" panose="05000000000000000000" pitchFamily="2" charset="2"/>
              <a:buChar char="§"/>
            </a:pPr>
            <a:endParaRPr lang="en-IN" sz="1950">
              <a:latin typeface="Abadi Extra Light" panose="020B0204020104020204" pitchFamily="34" charset="0"/>
            </a:endParaRPr>
          </a:p>
          <a:p>
            <a:pPr>
              <a:buFont typeface="Wingdings" panose="05000000000000000000" pitchFamily="2" charset="2"/>
              <a:buChar char="§"/>
            </a:pPr>
            <a:endParaRPr lang="en-IN" sz="1950">
              <a:latin typeface="Abadi Extra Light" panose="020B0204020104020204" pitchFamily="34" charset="0"/>
            </a:endParaRPr>
          </a:p>
          <a:p>
            <a:pPr>
              <a:buFont typeface="Wingdings" panose="05000000000000000000" pitchFamily="2" charset="2"/>
              <a:buChar char="§"/>
            </a:pPr>
            <a:endParaRPr lang="en-IN" sz="1950">
              <a:latin typeface="Abadi Extra Light" panose="020B0204020104020204" pitchFamily="34" charset="0"/>
            </a:endParaRPr>
          </a:p>
          <a:p>
            <a:pPr>
              <a:buFont typeface="Wingdings" panose="05000000000000000000" pitchFamily="2" charset="2"/>
              <a:buChar char="§"/>
            </a:pPr>
            <a:endParaRPr lang="en-IN" sz="1950">
              <a:latin typeface="Abadi Extra Light" panose="020B0204020104020204" pitchFamily="34" charset="0"/>
            </a:endParaRPr>
          </a:p>
          <a:p>
            <a:pPr>
              <a:buFont typeface="Wingdings" panose="05000000000000000000" pitchFamily="2" charset="2"/>
              <a:buChar char="§"/>
            </a:pPr>
            <a:endParaRPr lang="en-IN" sz="1950">
              <a:latin typeface="Abadi Extra Light" panose="020B0204020104020204" pitchFamily="34" charset="0"/>
            </a:endParaRPr>
          </a:p>
          <a:p>
            <a:pPr marL="0" indent="0"/>
            <a:endParaRPr lang="en-IN" sz="750">
              <a:latin typeface="Abadi Extra Light" panose="020B0204020104020204" pitchFamily="34" charset="0"/>
            </a:endParaRPr>
          </a:p>
          <a:p>
            <a:pPr>
              <a:buFont typeface="Wingdings" panose="05000000000000000000" pitchFamily="2" charset="2"/>
              <a:buChar char="§"/>
            </a:pPr>
            <a:endParaRPr lang="en-IN" sz="1950">
              <a:latin typeface="Abadi Extra Light" panose="020B0204020104020204" pitchFamily="34" charset="0"/>
            </a:endParaRPr>
          </a:p>
          <a:p>
            <a:pPr>
              <a:buFont typeface="Wingdings" panose="05000000000000000000" pitchFamily="2" charset="2"/>
              <a:buChar char="§"/>
            </a:pPr>
            <a:endParaRPr lang="en-IN" sz="1950">
              <a:latin typeface="Abadi Extra Light" panose="020B0204020104020204" pitchFamily="34" charset="0"/>
            </a:endParaRPr>
          </a:p>
          <a:p>
            <a:pPr>
              <a:buFont typeface="Wingdings" panose="05000000000000000000" pitchFamily="2" charset="2"/>
              <a:buChar char="§"/>
            </a:pPr>
            <a:endParaRPr lang="en-IN" sz="1950">
              <a:latin typeface="Abadi Extra Light" panose="020B0204020104020204" pitchFamily="34" charset="0"/>
            </a:endParaRPr>
          </a:p>
          <a:p>
            <a:pPr>
              <a:buFont typeface="Wingdings" panose="05000000000000000000" pitchFamily="2" charset="2"/>
              <a:buChar char="§"/>
            </a:pPr>
            <a:endParaRPr lang="en-IN" sz="1950">
              <a:latin typeface="Abadi Extra Light" panose="020B0204020104020204" pitchFamily="34" charset="0"/>
            </a:endParaRPr>
          </a:p>
          <a:p>
            <a:pPr>
              <a:buFont typeface="Wingdings" panose="05000000000000000000" pitchFamily="2" charset="2"/>
              <a:buChar char="§"/>
            </a:pPr>
            <a:r>
              <a:rPr lang="en-IN" sz="1950">
                <a:latin typeface="Abadi Extra Light" panose="020B0204020104020204" pitchFamily="34" charset="0"/>
              </a:rPr>
              <a:t>Attention helps capture the context better and in a much more “global” manner</a:t>
            </a:r>
          </a:p>
          <a:p>
            <a:pPr lvl="1">
              <a:buFont typeface="Wingdings" panose="05000000000000000000" pitchFamily="2" charset="2"/>
              <a:buChar char="§"/>
            </a:pPr>
            <a:r>
              <a:rPr lang="en-IN" sz="1650">
                <a:latin typeface="Abadi Extra Light" panose="020B0204020104020204" pitchFamily="34" charset="0"/>
              </a:rPr>
              <a:t>“Global”: Long ranges captures and in both directions (previous and ahead)</a:t>
            </a:r>
            <a:endParaRPr lang="en-GB" sz="1650">
              <a:latin typeface="Abadi Extra Light" panose="020B0204020104020204" pitchFamily="34" charset="0"/>
            </a:endParaRPr>
          </a:p>
          <a:p>
            <a:pPr>
              <a:buFont typeface="Wingdings" panose="05000000000000000000" pitchFamily="2" charset="2"/>
              <a:buChar char="§"/>
            </a:pPr>
            <a:endParaRPr lang="en-GB" sz="1950">
              <a:latin typeface="Abadi Extra Light" panose="020B0204020104020204" pitchFamily="34" charset="0"/>
            </a:endParaRPr>
          </a:p>
          <a:p>
            <a:pPr>
              <a:buFont typeface="Wingdings" panose="05000000000000000000" pitchFamily="2" charset="2"/>
              <a:buChar char="§"/>
            </a:pPr>
            <a:endParaRPr lang="en-GB" sz="1950">
              <a:latin typeface="Abadi Extra Light" panose="020B0204020104020204" pitchFamily="34" charset="0"/>
            </a:endParaRPr>
          </a:p>
          <a:p>
            <a:pPr marL="0" indent="0"/>
            <a:endParaRPr lang="en-IN" sz="1950">
              <a:latin typeface="Abadi Extra Light" panose="020B0204020104020204" pitchFamily="34" charset="0"/>
            </a:endParaRPr>
          </a:p>
          <a:p>
            <a:pPr marL="0" indent="0"/>
            <a:endParaRPr lang="en-IN" sz="1950">
              <a:latin typeface="Abadi Extra Light" panose="020B0204020104020204" pitchFamily="34" charset="0"/>
            </a:endParaRPr>
          </a:p>
          <a:p>
            <a:pPr marL="0" indent="0"/>
            <a:endParaRPr lang="en-GB" sz="1950">
              <a:latin typeface="Abadi Extra Light" panose="020B0204020104020204" pitchFamily="34" charset="0"/>
            </a:endParaRPr>
          </a:p>
          <a:p>
            <a:pPr marL="0" indent="0"/>
            <a:endParaRPr lang="en-GB" sz="600">
              <a:latin typeface="Abadi Extra Light" panose="020B0204020104020204" pitchFamily="34" charset="0"/>
            </a:endParaRPr>
          </a:p>
        </p:txBody>
      </p:sp>
      <p:pic>
        <p:nvPicPr>
          <p:cNvPr id="5" name="Picture 4">
            <a:extLst>
              <a:ext uri="{FF2B5EF4-FFF2-40B4-BE49-F238E27FC236}">
                <a16:creationId xmlns:a16="http://schemas.microsoft.com/office/drawing/2014/main" id="{BDBC46B4-CCD5-2AAB-591D-B26A67BA1BAA}"/>
              </a:ext>
            </a:extLst>
          </p:cNvPr>
          <p:cNvPicPr>
            <a:picLocks noChangeAspect="1"/>
          </p:cNvPicPr>
          <p:nvPr/>
        </p:nvPicPr>
        <p:blipFill>
          <a:blip r:embed="rId3"/>
          <a:stretch>
            <a:fillRect/>
          </a:stretch>
        </p:blipFill>
        <p:spPr>
          <a:xfrm>
            <a:off x="1493557" y="2433123"/>
            <a:ext cx="2482241" cy="1949367"/>
          </a:xfrm>
          <a:prstGeom prst="rect">
            <a:avLst/>
          </a:prstGeom>
        </p:spPr>
      </p:pic>
      <p:pic>
        <p:nvPicPr>
          <p:cNvPr id="7" name="Picture 6">
            <a:extLst>
              <a:ext uri="{FF2B5EF4-FFF2-40B4-BE49-F238E27FC236}">
                <a16:creationId xmlns:a16="http://schemas.microsoft.com/office/drawing/2014/main" id="{697C8109-8DE5-4F8F-B242-A806F165DF2A}"/>
              </a:ext>
            </a:extLst>
          </p:cNvPr>
          <p:cNvPicPr>
            <a:picLocks noChangeAspect="1"/>
          </p:cNvPicPr>
          <p:nvPr/>
        </p:nvPicPr>
        <p:blipFill>
          <a:blip r:embed="rId4"/>
          <a:stretch>
            <a:fillRect/>
          </a:stretch>
        </p:blipFill>
        <p:spPr>
          <a:xfrm>
            <a:off x="5431441" y="2233306"/>
            <a:ext cx="2569559" cy="2114834"/>
          </a:xfrm>
          <a:prstGeom prst="rect">
            <a:avLst/>
          </a:prstGeom>
        </p:spPr>
      </p:pic>
      <p:sp>
        <p:nvSpPr>
          <p:cNvPr id="8" name="Speech Bubble: Rectangle 7">
            <a:extLst>
              <a:ext uri="{FF2B5EF4-FFF2-40B4-BE49-F238E27FC236}">
                <a16:creationId xmlns:a16="http://schemas.microsoft.com/office/drawing/2014/main" id="{B94C9EB0-FCDE-116A-011E-D098AD7350B3}"/>
              </a:ext>
            </a:extLst>
          </p:cNvPr>
          <p:cNvSpPr/>
          <p:nvPr/>
        </p:nvSpPr>
        <p:spPr>
          <a:xfrm>
            <a:off x="649800" y="2326081"/>
            <a:ext cx="682604" cy="385814"/>
          </a:xfrm>
          <a:prstGeom prst="wedgeRectCallout">
            <a:avLst>
              <a:gd name="adj1" fmla="val 65374"/>
              <a:gd name="adj2" fmla="val 7177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An input sequence</a:t>
            </a:r>
          </a:p>
        </p:txBody>
      </p:sp>
      <p:sp>
        <p:nvSpPr>
          <p:cNvPr id="9" name="Speech Bubble: Rectangle 8">
            <a:extLst>
              <a:ext uri="{FF2B5EF4-FFF2-40B4-BE49-F238E27FC236}">
                <a16:creationId xmlns:a16="http://schemas.microsoft.com/office/drawing/2014/main" id="{EFF522A9-4AD4-00C5-D502-E03C18BE4EAA}"/>
              </a:ext>
            </a:extLst>
          </p:cNvPr>
          <p:cNvSpPr/>
          <p:nvPr/>
        </p:nvSpPr>
        <p:spPr>
          <a:xfrm>
            <a:off x="388733" y="3089094"/>
            <a:ext cx="1235561" cy="763303"/>
          </a:xfrm>
          <a:prstGeom prst="wedgeRectCallout">
            <a:avLst>
              <a:gd name="adj1" fmla="val 60700"/>
              <a:gd name="adj2" fmla="val 3918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How much the word “it” is being “attended to” by other words in the input sequence</a:t>
            </a:r>
          </a:p>
        </p:txBody>
      </p:sp>
      <p:sp>
        <p:nvSpPr>
          <p:cNvPr id="10" name="Speech Bubble: Rectangle 9">
            <a:extLst>
              <a:ext uri="{FF2B5EF4-FFF2-40B4-BE49-F238E27FC236}">
                <a16:creationId xmlns:a16="http://schemas.microsoft.com/office/drawing/2014/main" id="{034ED7F2-C4C8-25A1-D919-3C2BCDCDA32B}"/>
              </a:ext>
            </a:extLst>
          </p:cNvPr>
          <p:cNvSpPr/>
          <p:nvPr/>
        </p:nvSpPr>
        <p:spPr>
          <a:xfrm>
            <a:off x="3975797" y="2091154"/>
            <a:ext cx="1309825" cy="560408"/>
          </a:xfrm>
          <a:prstGeom prst="wedgeRectCallout">
            <a:avLst>
              <a:gd name="adj1" fmla="val 56556"/>
              <a:gd name="adj2" fmla="val 7177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The input sequence but differing in the last word (tired -&gt; wide)</a:t>
            </a:r>
          </a:p>
        </p:txBody>
      </p:sp>
      <p:sp>
        <p:nvSpPr>
          <p:cNvPr id="12" name="Speech Bubble: Rectangle 11">
            <a:extLst>
              <a:ext uri="{FF2B5EF4-FFF2-40B4-BE49-F238E27FC236}">
                <a16:creationId xmlns:a16="http://schemas.microsoft.com/office/drawing/2014/main" id="{3F353AA3-8661-78E9-2CCB-E70160A7E09C}"/>
              </a:ext>
            </a:extLst>
          </p:cNvPr>
          <p:cNvSpPr/>
          <p:nvPr/>
        </p:nvSpPr>
        <p:spPr>
          <a:xfrm>
            <a:off x="4478253" y="3676347"/>
            <a:ext cx="880279" cy="483439"/>
          </a:xfrm>
          <a:prstGeom prst="wedgeRectCallout">
            <a:avLst>
              <a:gd name="adj1" fmla="val 60700"/>
              <a:gd name="adj2" fmla="val 3918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Note how the attention has changed</a:t>
            </a:r>
          </a:p>
        </p:txBody>
      </p:sp>
      <p:sp>
        <p:nvSpPr>
          <p:cNvPr id="3" name="TextBox 2">
            <a:extLst>
              <a:ext uri="{FF2B5EF4-FFF2-40B4-BE49-F238E27FC236}">
                <a16:creationId xmlns:a16="http://schemas.microsoft.com/office/drawing/2014/main" id="{F75457CB-9FE7-F092-9C7F-C41A5BABD2D7}"/>
              </a:ext>
            </a:extLst>
          </p:cNvPr>
          <p:cNvSpPr txBox="1"/>
          <p:nvPr/>
        </p:nvSpPr>
        <p:spPr>
          <a:xfrm>
            <a:off x="265320" y="5631287"/>
            <a:ext cx="4496744" cy="219291"/>
          </a:xfrm>
          <a:prstGeom prst="rect">
            <a:avLst/>
          </a:prstGeom>
          <a:noFill/>
        </p:spPr>
        <p:txBody>
          <a:bodyPr wrap="none" rtlCol="0">
            <a:spAutoFit/>
          </a:bodyPr>
          <a:lstStyle/>
          <a:p>
            <a:r>
              <a:rPr lang="en-IN" sz="825"/>
              <a:t>Example credit: https://blog.research.google/2017/08/transformer-novel-neural-network.html</a:t>
            </a:r>
          </a:p>
        </p:txBody>
      </p:sp>
      <p:sp>
        <p:nvSpPr>
          <p:cNvPr id="6" name="Rectangle 5">
            <a:extLst>
              <a:ext uri="{FF2B5EF4-FFF2-40B4-BE49-F238E27FC236}">
                <a16:creationId xmlns:a16="http://schemas.microsoft.com/office/drawing/2014/main" id="{625B4B1C-6856-48DC-8E2A-2BA1B62E1442}"/>
              </a:ext>
            </a:extLst>
          </p:cNvPr>
          <p:cNvSpPr/>
          <p:nvPr/>
        </p:nvSpPr>
        <p:spPr>
          <a:xfrm>
            <a:off x="584752" y="1655954"/>
            <a:ext cx="2962856" cy="385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FF0000"/>
                </a:solidFill>
              </a:rPr>
              <a:t>Columns corresponding to input tokens</a:t>
            </a:r>
          </a:p>
        </p:txBody>
      </p:sp>
      <p:sp>
        <p:nvSpPr>
          <p:cNvPr id="13" name="Rectangle 12">
            <a:extLst>
              <a:ext uri="{FF2B5EF4-FFF2-40B4-BE49-F238E27FC236}">
                <a16:creationId xmlns:a16="http://schemas.microsoft.com/office/drawing/2014/main" id="{1F3D821B-1B4A-4528-9935-6DC3A69BCA6C}"/>
              </a:ext>
            </a:extLst>
          </p:cNvPr>
          <p:cNvSpPr/>
          <p:nvPr/>
        </p:nvSpPr>
        <p:spPr>
          <a:xfrm>
            <a:off x="4676029" y="1644755"/>
            <a:ext cx="2962856" cy="385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FF0000"/>
                </a:solidFill>
              </a:rPr>
              <a:t>Columns corresponding to input tokens</a:t>
            </a:r>
          </a:p>
        </p:txBody>
      </p:sp>
      <p:cxnSp>
        <p:nvCxnSpPr>
          <p:cNvPr id="14" name="Straight Connector 13">
            <a:extLst>
              <a:ext uri="{FF2B5EF4-FFF2-40B4-BE49-F238E27FC236}">
                <a16:creationId xmlns:a16="http://schemas.microsoft.com/office/drawing/2014/main" id="{460B4420-A6A4-4297-8449-6E3DF330E822}"/>
              </a:ext>
            </a:extLst>
          </p:cNvPr>
          <p:cNvCxnSpPr/>
          <p:nvPr/>
        </p:nvCxnSpPr>
        <p:spPr>
          <a:xfrm>
            <a:off x="3975797" y="1816603"/>
            <a:ext cx="0" cy="269824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3B061FE-371F-479F-B652-1A703ECF31BD}"/>
              </a:ext>
            </a:extLst>
          </p:cNvPr>
          <p:cNvSpPr/>
          <p:nvPr/>
        </p:nvSpPr>
        <p:spPr>
          <a:xfrm>
            <a:off x="8186343" y="2464831"/>
            <a:ext cx="818054" cy="261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Layer k+1 </a:t>
            </a:r>
          </a:p>
        </p:txBody>
      </p:sp>
      <p:sp>
        <p:nvSpPr>
          <p:cNvPr id="17" name="Rectangle 16">
            <a:extLst>
              <a:ext uri="{FF2B5EF4-FFF2-40B4-BE49-F238E27FC236}">
                <a16:creationId xmlns:a16="http://schemas.microsoft.com/office/drawing/2014/main" id="{332EA31F-D155-418D-A3B5-497C3F3D5E02}"/>
              </a:ext>
            </a:extLst>
          </p:cNvPr>
          <p:cNvSpPr/>
          <p:nvPr/>
        </p:nvSpPr>
        <p:spPr>
          <a:xfrm>
            <a:off x="8186343" y="3852396"/>
            <a:ext cx="818054" cy="261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Layer k </a:t>
            </a:r>
          </a:p>
        </p:txBody>
      </p:sp>
    </p:spTree>
    <p:custDataLst>
      <p:tags r:id="rId1"/>
    </p:custDataLst>
    <p:extLst>
      <p:ext uri="{BB962C8B-B14F-4D97-AF65-F5344CB8AC3E}">
        <p14:creationId xmlns:p14="http://schemas.microsoft.com/office/powerpoint/2010/main" val="1303264939"/>
      </p:ext>
    </p:extLst>
  </p:cSld>
  <p:clrMapOvr>
    <a:masterClrMapping/>
  </p:clrMapOvr>
  <mc:AlternateContent xmlns:mc="http://schemas.openxmlformats.org/markup-compatibility/2006" xmlns:p14="http://schemas.microsoft.com/office/powerpoint/2010/main">
    <mc:Choice Requires="p14">
      <p:transition spd="slow" p14:dur="2000" advTm="114392"/>
    </mc:Choice>
    <mc:Fallback xmlns="">
      <p:transition spd="slow" advTm="114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Effect transition="in" filter="wipe(down)">
                                      <p:cBhvr>
                                        <p:cTn id="29" dur="500"/>
                                        <p:tgtEl>
                                          <p:spTgt spid="4">
                                            <p:txEl>
                                              <p:pRg st="10" end="10"/>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4">
                                            <p:txEl>
                                              <p:pRg st="11" end="11"/>
                                            </p:txEl>
                                          </p:spTgt>
                                        </p:tgtEl>
                                        <p:attrNameLst>
                                          <p:attrName>style.visibility</p:attrName>
                                        </p:attrNameLst>
                                      </p:cBhvr>
                                      <p:to>
                                        <p:strVal val="visible"/>
                                      </p:to>
                                    </p:set>
                                    <p:animEffect transition="in" filter="wipe(down)">
                                      <p:cBhvr>
                                        <p:cTn id="3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CCBF-49B5-EFC9-3470-C9B090501BAC}"/>
              </a:ext>
            </a:extLst>
          </p:cNvPr>
          <p:cNvSpPr>
            <a:spLocks noGrp="1"/>
          </p:cNvSpPr>
          <p:nvPr>
            <p:ph type="title"/>
          </p:nvPr>
        </p:nvSpPr>
        <p:spPr/>
        <p:txBody>
          <a:bodyPr/>
          <a:lstStyle/>
          <a:p>
            <a:r>
              <a:rPr lang="en-US"/>
              <a:t>Attention is left-to-right (a simpler view)</a:t>
            </a:r>
          </a:p>
        </p:txBody>
      </p:sp>
      <p:pic>
        <p:nvPicPr>
          <p:cNvPr id="6" name="Content Placeholder 5">
            <a:extLst>
              <a:ext uri="{FF2B5EF4-FFF2-40B4-BE49-F238E27FC236}">
                <a16:creationId xmlns:a16="http://schemas.microsoft.com/office/drawing/2014/main" id="{64BF0F20-EF9A-0C29-BE74-604522BB6D21}"/>
              </a:ext>
            </a:extLst>
          </p:cNvPr>
          <p:cNvPicPr>
            <a:picLocks noGrp="1" noChangeAspect="1"/>
          </p:cNvPicPr>
          <p:nvPr>
            <p:ph idx="1"/>
          </p:nvPr>
        </p:nvPicPr>
        <p:blipFill>
          <a:blip r:embed="rId2"/>
          <a:stretch>
            <a:fillRect/>
          </a:stretch>
        </p:blipFill>
        <p:spPr>
          <a:xfrm>
            <a:off x="797560" y="2659216"/>
            <a:ext cx="8262200" cy="2109788"/>
          </a:xfrm>
        </p:spPr>
      </p:pic>
    </p:spTree>
    <p:extLst>
      <p:ext uri="{BB962C8B-B14F-4D97-AF65-F5344CB8AC3E}">
        <p14:creationId xmlns:p14="http://schemas.microsoft.com/office/powerpoint/2010/main" val="1286910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7"/>
          <p:cNvSpPr txBox="1">
            <a:spLocks noGrp="1"/>
          </p:cNvSpPr>
          <p:nvPr>
            <p:ph type="title"/>
          </p:nvPr>
        </p:nvSpPr>
        <p:spPr>
          <a:xfrm>
            <a:off x="401175" y="2012200"/>
            <a:ext cx="8304300" cy="1736700"/>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15"/>
              </a:spcBef>
              <a:spcAft>
                <a:spcPts val="0"/>
              </a:spcAft>
              <a:buSzPts val="1400"/>
              <a:buNone/>
            </a:pPr>
            <a:r>
              <a:rPr lang="en-US" sz="5600" b="1" i="0">
                <a:latin typeface="Calibri"/>
                <a:ea typeface="Calibri"/>
                <a:cs typeface="Calibri"/>
                <a:sym typeface="Calibri"/>
              </a:rPr>
              <a:t>Image Classification pipeline</a:t>
            </a:r>
            <a:endParaRPr sz="5600" b="1">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1145702"/>
            <a:ext cx="7543800" cy="680397"/>
          </a:xfrm>
        </p:spPr>
        <p:txBody>
          <a:bodyPr>
            <a:normAutofit fontScale="90000"/>
          </a:bodyPr>
          <a:lstStyle/>
          <a:p>
            <a:r>
              <a:rPr lang="en-US"/>
              <a:t>Simplified version of attention: a sum of prior words weighted by their similarity with the current word</a:t>
            </a:r>
          </a:p>
        </p:txBody>
      </p:sp>
      <p:sp>
        <p:nvSpPr>
          <p:cNvPr id="2" name="TextBox 1">
            <a:extLst>
              <a:ext uri="{FF2B5EF4-FFF2-40B4-BE49-F238E27FC236}">
                <a16:creationId xmlns:a16="http://schemas.microsoft.com/office/drawing/2014/main" id="{1F2A8F84-98D7-882D-5B90-5A0AB0474956}"/>
              </a:ext>
            </a:extLst>
          </p:cNvPr>
          <p:cNvSpPr txBox="1"/>
          <p:nvPr/>
        </p:nvSpPr>
        <p:spPr>
          <a:xfrm>
            <a:off x="983526" y="1873598"/>
            <a:ext cx="8046175" cy="1938992"/>
          </a:xfrm>
          <a:prstGeom prst="rect">
            <a:avLst/>
          </a:prstGeom>
          <a:noFill/>
        </p:spPr>
        <p:txBody>
          <a:bodyPr wrap="square" rtlCol="0">
            <a:spAutoFit/>
          </a:bodyPr>
          <a:lstStyle/>
          <a:p>
            <a:r>
              <a:rPr lang="en-US" sz="2700">
                <a:latin typeface="Calibri" panose="020F0502020204030204" pitchFamily="34" charset="0"/>
                <a:cs typeface="Calibri" panose="020F0502020204030204" pitchFamily="34" charset="0"/>
              </a:rPr>
              <a:t>Given a sequence of token embeddings</a:t>
            </a:r>
            <a:r>
              <a:rPr lang="en-US" sz="2700"/>
              <a:t>:</a:t>
            </a:r>
          </a:p>
          <a:p>
            <a:r>
              <a:rPr lang="en-US" sz="3000"/>
              <a:t>	</a:t>
            </a:r>
            <a:r>
              <a:rPr lang="en-US" sz="3000" b="1"/>
              <a:t>x</a:t>
            </a:r>
            <a:r>
              <a:rPr lang="en-US" sz="3000" baseline="-25000"/>
              <a:t>1 </a:t>
            </a:r>
            <a:r>
              <a:rPr lang="en-US" sz="3000"/>
              <a:t>   </a:t>
            </a:r>
            <a:r>
              <a:rPr lang="en-US" sz="3000" b="1"/>
              <a:t>x</a:t>
            </a:r>
            <a:r>
              <a:rPr lang="en-US" sz="3000" baseline="-25000"/>
              <a:t>2   </a:t>
            </a:r>
            <a:r>
              <a:rPr lang="en-US" sz="3000"/>
              <a:t> </a:t>
            </a:r>
            <a:r>
              <a:rPr lang="en-US" sz="3000" b="1"/>
              <a:t>x</a:t>
            </a:r>
            <a:r>
              <a:rPr lang="en-US" sz="3000" baseline="-25000"/>
              <a:t>3</a:t>
            </a:r>
            <a:r>
              <a:rPr lang="en-US" sz="3000"/>
              <a:t>   </a:t>
            </a:r>
            <a:r>
              <a:rPr lang="en-US" sz="3000" b="1"/>
              <a:t>x</a:t>
            </a:r>
            <a:r>
              <a:rPr lang="en-US" sz="3000" baseline="-25000"/>
              <a:t>4</a:t>
            </a:r>
            <a:r>
              <a:rPr lang="en-US" sz="3000"/>
              <a:t>   </a:t>
            </a:r>
            <a:r>
              <a:rPr lang="en-US" sz="3000" b="1"/>
              <a:t>x</a:t>
            </a:r>
            <a:r>
              <a:rPr lang="en-US" sz="3000" baseline="-25000"/>
              <a:t>5</a:t>
            </a:r>
            <a:r>
              <a:rPr lang="en-US" sz="3000"/>
              <a:t>   </a:t>
            </a:r>
            <a:r>
              <a:rPr lang="en-US" sz="3000" b="1"/>
              <a:t>x</a:t>
            </a:r>
            <a:r>
              <a:rPr lang="en-US" sz="3000" baseline="-25000"/>
              <a:t>6</a:t>
            </a:r>
            <a:r>
              <a:rPr lang="en-US" sz="3000"/>
              <a:t>   </a:t>
            </a:r>
            <a:r>
              <a:rPr lang="en-US" sz="3000" b="1"/>
              <a:t>x</a:t>
            </a:r>
            <a:r>
              <a:rPr lang="en-US" sz="3000" baseline="-25000"/>
              <a:t>7</a:t>
            </a:r>
            <a:r>
              <a:rPr lang="en-US" sz="3000"/>
              <a:t>   </a:t>
            </a:r>
            <a:r>
              <a:rPr lang="en-US" sz="3000" b="1"/>
              <a:t>x</a:t>
            </a:r>
            <a:r>
              <a:rPr lang="en-US" sz="3000" baseline="-25000"/>
              <a:t>i</a:t>
            </a:r>
          </a:p>
          <a:p>
            <a:endParaRPr lang="en-US" sz="1350" baseline="-25000"/>
          </a:p>
          <a:p>
            <a:r>
              <a:rPr lang="en-US" sz="2700">
                <a:latin typeface="Calibri" panose="020F0502020204030204" pitchFamily="34" charset="0"/>
                <a:cs typeface="Calibri" panose="020F0502020204030204" pitchFamily="34" charset="0"/>
              </a:rPr>
              <a:t>Produce: </a:t>
            </a:r>
            <a:r>
              <a:rPr lang="en-US" sz="2700" b="1">
                <a:latin typeface="Times New Roman" panose="02020603050405020304" pitchFamily="18" charset="0"/>
                <a:cs typeface="Times New Roman" panose="02020603050405020304" pitchFamily="18" charset="0"/>
              </a:rPr>
              <a:t>a</a:t>
            </a:r>
            <a:r>
              <a:rPr lang="en-US" sz="2700" baseline="-25000">
                <a:latin typeface="Times New Roman" panose="02020603050405020304" pitchFamily="18" charset="0"/>
                <a:cs typeface="Times New Roman" panose="02020603050405020304" pitchFamily="18" charset="0"/>
              </a:rPr>
              <a:t>i</a:t>
            </a:r>
            <a:r>
              <a:rPr lang="en-US" sz="2700">
                <a:latin typeface="Calibri" panose="020F0502020204030204" pitchFamily="34" charset="0"/>
                <a:cs typeface="Calibri" panose="020F0502020204030204" pitchFamily="34" charset="0"/>
              </a:rPr>
              <a:t> = a weighted sum of </a:t>
            </a:r>
            <a:r>
              <a:rPr lang="en-US" sz="2700" b="1">
                <a:latin typeface="Times New Roman" panose="02020603050405020304" pitchFamily="18" charset="0"/>
                <a:cs typeface="Times New Roman" panose="02020603050405020304" pitchFamily="18" charset="0"/>
              </a:rPr>
              <a:t>x</a:t>
            </a:r>
            <a:r>
              <a:rPr lang="en-US" sz="2700" baseline="-25000">
                <a:latin typeface="Times New Roman" panose="02020603050405020304" pitchFamily="18" charset="0"/>
                <a:cs typeface="Times New Roman" panose="02020603050405020304" pitchFamily="18" charset="0"/>
              </a:rPr>
              <a:t>1</a:t>
            </a:r>
            <a:r>
              <a:rPr lang="en-US" sz="2700">
                <a:latin typeface="Calibri" panose="020F0502020204030204" pitchFamily="34" charset="0"/>
                <a:cs typeface="Calibri" panose="020F0502020204030204" pitchFamily="34" charset="0"/>
              </a:rPr>
              <a:t> through </a:t>
            </a:r>
            <a:r>
              <a:rPr lang="en-US" sz="2700" b="1">
                <a:latin typeface="Times New Roman" panose="02020603050405020304" pitchFamily="18" charset="0"/>
                <a:cs typeface="Times New Roman" panose="02020603050405020304" pitchFamily="18" charset="0"/>
              </a:rPr>
              <a:t>x</a:t>
            </a:r>
            <a:r>
              <a:rPr lang="en-US" sz="2700" baseline="-25000">
                <a:latin typeface="Times New Roman" panose="02020603050405020304" pitchFamily="18" charset="0"/>
                <a:cs typeface="Times New Roman" panose="02020603050405020304" pitchFamily="18" charset="0"/>
              </a:rPr>
              <a:t>7 </a:t>
            </a:r>
            <a:r>
              <a:rPr lang="en-US" sz="2700">
                <a:latin typeface="Times New Roman" panose="02020603050405020304" pitchFamily="18" charset="0"/>
                <a:cs typeface="Times New Roman" panose="02020603050405020304" pitchFamily="18" charset="0"/>
              </a:rPr>
              <a:t>(and </a:t>
            </a:r>
            <a:r>
              <a:rPr lang="en-US" sz="2700" b="1">
                <a:latin typeface="Times New Roman" panose="02020603050405020304" pitchFamily="18" charset="0"/>
                <a:cs typeface="Times New Roman" panose="02020603050405020304" pitchFamily="18" charset="0"/>
              </a:rPr>
              <a:t>x</a:t>
            </a:r>
            <a:r>
              <a:rPr lang="en-US" sz="2700" baseline="-25000">
                <a:latin typeface="Times New Roman" panose="02020603050405020304" pitchFamily="18" charset="0"/>
                <a:cs typeface="Times New Roman" panose="02020603050405020304" pitchFamily="18" charset="0"/>
              </a:rPr>
              <a:t>i</a:t>
            </a:r>
            <a:r>
              <a:rPr lang="en-US" sz="2700">
                <a:latin typeface="Times New Roman" panose="02020603050405020304" pitchFamily="18" charset="0"/>
                <a:cs typeface="Times New Roman" panose="02020603050405020304" pitchFamily="18" charset="0"/>
              </a:rPr>
              <a:t>)</a:t>
            </a:r>
          </a:p>
          <a:p>
            <a:r>
              <a:rPr lang="en-US" sz="2700">
                <a:latin typeface="Calibri" panose="020F0502020204030204" pitchFamily="34" charset="0"/>
                <a:cs typeface="Calibri" panose="020F0502020204030204" pitchFamily="34" charset="0"/>
              </a:rPr>
              <a:t>Weighted by their similarity to </a:t>
            </a:r>
            <a:r>
              <a:rPr lang="en-US" sz="2700" b="1">
                <a:latin typeface="Times New Roman" panose="02020603050405020304" pitchFamily="18" charset="0"/>
                <a:cs typeface="Times New Roman" panose="02020603050405020304" pitchFamily="18" charset="0"/>
              </a:rPr>
              <a:t>x</a:t>
            </a:r>
            <a:r>
              <a:rPr lang="en-US" sz="2700" baseline="-25000">
                <a:latin typeface="Times New Roman" panose="02020603050405020304" pitchFamily="18" charset="0"/>
                <a:cs typeface="Times New Roman" panose="02020603050405020304" pitchFamily="18" charset="0"/>
              </a:rPr>
              <a:t>i</a:t>
            </a:r>
          </a:p>
        </p:txBody>
      </p:sp>
      <p:pic>
        <p:nvPicPr>
          <p:cNvPr id="3" name="Picture 2">
            <a:extLst>
              <a:ext uri="{FF2B5EF4-FFF2-40B4-BE49-F238E27FC236}">
                <a16:creationId xmlns:a16="http://schemas.microsoft.com/office/drawing/2014/main" id="{F7F8542F-63D6-7265-0CC0-A8F6F8D359D9}"/>
              </a:ext>
            </a:extLst>
          </p:cNvPr>
          <p:cNvPicPr>
            <a:picLocks noChangeAspect="1"/>
          </p:cNvPicPr>
          <p:nvPr/>
        </p:nvPicPr>
        <p:blipFill>
          <a:blip r:embed="rId3"/>
          <a:stretch>
            <a:fillRect/>
          </a:stretch>
        </p:blipFill>
        <p:spPr>
          <a:xfrm>
            <a:off x="1600200" y="4031840"/>
            <a:ext cx="3600450" cy="425860"/>
          </a:xfrm>
          <a:prstGeom prst="rect">
            <a:avLst/>
          </a:prstGeom>
        </p:spPr>
      </p:pic>
      <p:pic>
        <p:nvPicPr>
          <p:cNvPr id="4" name="Picture 3">
            <a:extLst>
              <a:ext uri="{FF2B5EF4-FFF2-40B4-BE49-F238E27FC236}">
                <a16:creationId xmlns:a16="http://schemas.microsoft.com/office/drawing/2014/main" id="{7555204F-BCDD-C38A-748D-5C44407476CD}"/>
              </a:ext>
            </a:extLst>
          </p:cNvPr>
          <p:cNvPicPr>
            <a:picLocks noChangeAspect="1"/>
          </p:cNvPicPr>
          <p:nvPr/>
        </p:nvPicPr>
        <p:blipFill>
          <a:blip r:embed="rId4"/>
          <a:stretch>
            <a:fillRect/>
          </a:stretch>
        </p:blipFill>
        <p:spPr>
          <a:xfrm>
            <a:off x="1485901" y="4625959"/>
            <a:ext cx="5228729" cy="460391"/>
          </a:xfrm>
          <a:prstGeom prst="rect">
            <a:avLst/>
          </a:prstGeom>
        </p:spPr>
      </p:pic>
      <p:pic>
        <p:nvPicPr>
          <p:cNvPr id="5" name="Picture 4">
            <a:extLst>
              <a:ext uri="{FF2B5EF4-FFF2-40B4-BE49-F238E27FC236}">
                <a16:creationId xmlns:a16="http://schemas.microsoft.com/office/drawing/2014/main" id="{7A3834E9-6F14-346C-A68D-DAAA16BD9399}"/>
              </a:ext>
            </a:extLst>
          </p:cNvPr>
          <p:cNvPicPr>
            <a:picLocks noChangeAspect="1"/>
          </p:cNvPicPr>
          <p:nvPr/>
        </p:nvPicPr>
        <p:blipFill>
          <a:blip r:embed="rId5"/>
          <a:stretch>
            <a:fillRect/>
          </a:stretch>
        </p:blipFill>
        <p:spPr>
          <a:xfrm>
            <a:off x="1485900" y="5097118"/>
            <a:ext cx="2286000" cy="960782"/>
          </a:xfrm>
          <a:prstGeom prst="rect">
            <a:avLst/>
          </a:prstGeom>
        </p:spPr>
      </p:pic>
      <p:sp>
        <p:nvSpPr>
          <p:cNvPr id="6" name="Rectangle 5">
            <a:extLst>
              <a:ext uri="{FF2B5EF4-FFF2-40B4-BE49-F238E27FC236}">
                <a16:creationId xmlns:a16="http://schemas.microsoft.com/office/drawing/2014/main" id="{BA407655-39F8-46F9-8057-C01D7E5A67B8}"/>
              </a:ext>
            </a:extLst>
          </p:cNvPr>
          <p:cNvSpPr/>
          <p:nvPr/>
        </p:nvSpPr>
        <p:spPr>
          <a:xfrm>
            <a:off x="5715000" y="4629150"/>
            <a:ext cx="228600" cy="355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5674299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A15A1-7EB7-A5CD-82EB-2CC4B9355489}"/>
              </a:ext>
            </a:extLst>
          </p:cNvPr>
          <p:cNvPicPr>
            <a:picLocks noChangeAspect="1"/>
          </p:cNvPicPr>
          <p:nvPr/>
        </p:nvPicPr>
        <p:blipFill>
          <a:blip r:embed="rId3"/>
          <a:srcRect t="22586"/>
          <a:stretch/>
        </p:blipFill>
        <p:spPr>
          <a:xfrm>
            <a:off x="1371600" y="1870376"/>
            <a:ext cx="6455066" cy="3083737"/>
          </a:xfrm>
          <a:prstGeom prst="rect">
            <a:avLst/>
          </a:prstGeom>
        </p:spPr>
      </p:pic>
      <p:sp>
        <p:nvSpPr>
          <p:cNvPr id="20482" name="Rectangle 2"/>
          <p:cNvSpPr>
            <a:spLocks noGrp="1" noChangeArrowheads="1"/>
          </p:cNvSpPr>
          <p:nvPr>
            <p:ph type="title"/>
          </p:nvPr>
        </p:nvSpPr>
        <p:spPr>
          <a:xfrm>
            <a:off x="282866" y="979121"/>
            <a:ext cx="3078995" cy="680397"/>
          </a:xfrm>
        </p:spPr>
        <p:txBody>
          <a:bodyPr>
            <a:normAutofit/>
          </a:bodyPr>
          <a:lstStyle/>
          <a:p>
            <a:r>
              <a:rPr lang="en-US"/>
              <a:t>Attention intuition</a:t>
            </a:r>
          </a:p>
        </p:txBody>
      </p:sp>
      <p:sp>
        <p:nvSpPr>
          <p:cNvPr id="2" name="TextBox 1">
            <a:extLst>
              <a:ext uri="{FF2B5EF4-FFF2-40B4-BE49-F238E27FC236}">
                <a16:creationId xmlns:a16="http://schemas.microsoft.com/office/drawing/2014/main" id="{24F4189B-5DAE-9E70-083C-CED684D21A2D}"/>
              </a:ext>
            </a:extLst>
          </p:cNvPr>
          <p:cNvSpPr txBox="1"/>
          <p:nvPr/>
        </p:nvSpPr>
        <p:spPr>
          <a:xfrm>
            <a:off x="2848548" y="4918075"/>
            <a:ext cx="4116833" cy="461665"/>
          </a:xfrm>
          <a:prstGeom prst="rect">
            <a:avLst/>
          </a:prstGeom>
          <a:noFill/>
        </p:spPr>
        <p:txBody>
          <a:bodyPr wrap="none" rtlCol="0">
            <a:spAutoFit/>
          </a:bodyPr>
          <a:lstStyle/>
          <a:p>
            <a:r>
              <a:rPr lang="en-US" sz="2400" b="1"/>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5782140" y="1431795"/>
            <a:ext cx="1543050" cy="461665"/>
          </a:xfrm>
          <a:prstGeom prst="rect">
            <a:avLst/>
          </a:prstGeom>
          <a:noFill/>
        </p:spPr>
        <p:txBody>
          <a:bodyPr wrap="square" rtlCol="0">
            <a:spAutoFit/>
          </a:bodyPr>
          <a:lstStyle/>
          <a:p>
            <a:r>
              <a:rPr lang="en-US" sz="240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3020143" y="5448731"/>
            <a:ext cx="1543050" cy="461665"/>
          </a:xfrm>
          <a:prstGeom prst="rect">
            <a:avLst/>
          </a:prstGeom>
          <a:noFill/>
        </p:spPr>
        <p:txBody>
          <a:bodyPr wrap="square" rtlCol="0">
            <a:spAutoFit/>
          </a:bodyPr>
          <a:lstStyle/>
          <a:p>
            <a:r>
              <a:rPr lang="en-US" sz="2400">
                <a:solidFill>
                  <a:srgbClr val="FF0000"/>
                </a:solidFill>
                <a:latin typeface="Bradley Hand" pitchFamily="2" charset="77"/>
              </a:rPr>
              <a:t>values</a:t>
            </a:r>
          </a:p>
        </p:txBody>
      </p:sp>
      <p:sp>
        <p:nvSpPr>
          <p:cNvPr id="8" name="Content Placeholder 7">
            <a:extLst>
              <a:ext uri="{FF2B5EF4-FFF2-40B4-BE49-F238E27FC236}">
                <a16:creationId xmlns:a16="http://schemas.microsoft.com/office/drawing/2014/main" id="{398F832B-ED02-B9A1-88C8-D3EE2BCA166D}"/>
              </a:ext>
            </a:extLst>
          </p:cNvPr>
          <p:cNvSpPr>
            <a:spLocks noGrp="1"/>
          </p:cNvSpPr>
          <p:nvPr>
            <p:ph idx="1"/>
          </p:nvPr>
        </p:nvSpPr>
        <p:spPr>
          <a:xfrm>
            <a:off x="457200" y="4286250"/>
            <a:ext cx="7543801" cy="323165"/>
          </a:xfrm>
        </p:spPr>
        <p:txBody>
          <a:bodyPr/>
          <a:lstStyle/>
          <a:p>
            <a:endParaRPr lang="en-US"/>
          </a:p>
        </p:txBody>
      </p:sp>
    </p:spTree>
    <p:extLst>
      <p:ext uri="{BB962C8B-B14F-4D97-AF65-F5344CB8AC3E}">
        <p14:creationId xmlns:p14="http://schemas.microsoft.com/office/powerpoint/2010/main" val="19257877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69015" y="857250"/>
            <a:ext cx="7543800" cy="680397"/>
          </a:xfrm>
        </p:spPr>
        <p:txBody>
          <a:bodyPr>
            <a:normAutofit/>
          </a:bodyPr>
          <a:lstStyle/>
          <a:p>
            <a:endParaRPr lang="en-US"/>
          </a:p>
        </p:txBody>
      </p:sp>
      <p:sp>
        <p:nvSpPr>
          <p:cNvPr id="2" name="TextBox 1">
            <a:extLst>
              <a:ext uri="{FF2B5EF4-FFF2-40B4-BE49-F238E27FC236}">
                <a16:creationId xmlns:a16="http://schemas.microsoft.com/office/drawing/2014/main" id="{24F4189B-5DAE-9E70-083C-CED684D21A2D}"/>
              </a:ext>
            </a:extLst>
          </p:cNvPr>
          <p:cNvSpPr txBox="1"/>
          <p:nvPr/>
        </p:nvSpPr>
        <p:spPr>
          <a:xfrm>
            <a:off x="2848548" y="4918075"/>
            <a:ext cx="4031873" cy="461665"/>
          </a:xfrm>
          <a:prstGeom prst="rect">
            <a:avLst/>
          </a:prstGeom>
          <a:noFill/>
        </p:spPr>
        <p:txBody>
          <a:bodyPr wrap="none" rtlCol="0">
            <a:spAutoFit/>
          </a:bodyPr>
          <a:lstStyle/>
          <a:p>
            <a:r>
              <a:rPr lang="en-US" sz="2400" b="1"/>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5763369" y="1315233"/>
            <a:ext cx="1543050" cy="461665"/>
          </a:xfrm>
          <a:prstGeom prst="rect">
            <a:avLst/>
          </a:prstGeom>
          <a:noFill/>
        </p:spPr>
        <p:txBody>
          <a:bodyPr wrap="square" rtlCol="0">
            <a:spAutoFit/>
          </a:bodyPr>
          <a:lstStyle/>
          <a:p>
            <a:r>
              <a:rPr lang="en-US" sz="240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1476375" y="5562169"/>
            <a:ext cx="1543050" cy="461665"/>
          </a:xfrm>
          <a:prstGeom prst="rect">
            <a:avLst/>
          </a:prstGeom>
          <a:noFill/>
        </p:spPr>
        <p:txBody>
          <a:bodyPr wrap="square" rtlCol="0">
            <a:spAutoFit/>
          </a:bodyPr>
          <a:lstStyle/>
          <a:p>
            <a:r>
              <a:rPr lang="en-US" sz="2400">
                <a:solidFill>
                  <a:srgbClr val="FF0000"/>
                </a:solidFill>
                <a:latin typeface="Bradley Hand" pitchFamily="2" charset="77"/>
              </a:rPr>
              <a:t>values</a:t>
            </a:r>
          </a:p>
        </p:txBody>
      </p:sp>
      <p:grpSp>
        <p:nvGrpSpPr>
          <p:cNvPr id="10" name="Group 9">
            <a:extLst>
              <a:ext uri="{FF2B5EF4-FFF2-40B4-BE49-F238E27FC236}">
                <a16:creationId xmlns:a16="http://schemas.microsoft.com/office/drawing/2014/main" id="{A73298C9-68DC-E88A-758A-84FDD4C53AE8}"/>
              </a:ext>
            </a:extLst>
          </p:cNvPr>
          <p:cNvGrpSpPr/>
          <p:nvPr/>
        </p:nvGrpSpPr>
        <p:grpSpPr>
          <a:xfrm>
            <a:off x="2914650" y="5429250"/>
            <a:ext cx="285750" cy="332859"/>
            <a:chOff x="3886200" y="6261788"/>
            <a:chExt cx="381000" cy="443812"/>
          </a:xfrm>
        </p:grpSpPr>
        <p:sp>
          <p:nvSpPr>
            <p:cNvPr id="6" name="Rectangle 5">
              <a:extLst>
                <a:ext uri="{FF2B5EF4-FFF2-40B4-BE49-F238E27FC236}">
                  <a16:creationId xmlns:a16="http://schemas.microsoft.com/office/drawing/2014/main" id="{E792437F-EE2A-BB09-3E1D-EBF8891C4D4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k</a:t>
              </a:r>
            </a:p>
          </p:txBody>
        </p:sp>
        <p:sp>
          <p:nvSpPr>
            <p:cNvPr id="8" name="Rectangle 7">
              <a:extLst>
                <a:ext uri="{FF2B5EF4-FFF2-40B4-BE49-F238E27FC236}">
                  <a16:creationId xmlns:a16="http://schemas.microsoft.com/office/drawing/2014/main" id="{13384282-D79C-8ABE-9A55-16EE816137CE}"/>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v</a:t>
              </a:r>
            </a:p>
          </p:txBody>
        </p:sp>
      </p:grpSp>
      <p:grpSp>
        <p:nvGrpSpPr>
          <p:cNvPr id="11" name="Group 10">
            <a:extLst>
              <a:ext uri="{FF2B5EF4-FFF2-40B4-BE49-F238E27FC236}">
                <a16:creationId xmlns:a16="http://schemas.microsoft.com/office/drawing/2014/main" id="{92345E34-5349-C1CD-6EB5-C1B6A1481E8F}"/>
              </a:ext>
            </a:extLst>
          </p:cNvPr>
          <p:cNvGrpSpPr/>
          <p:nvPr/>
        </p:nvGrpSpPr>
        <p:grpSpPr>
          <a:xfrm>
            <a:off x="3371850" y="5429250"/>
            <a:ext cx="285750" cy="332859"/>
            <a:chOff x="3886200" y="6261788"/>
            <a:chExt cx="381000" cy="443812"/>
          </a:xfrm>
        </p:grpSpPr>
        <p:sp>
          <p:nvSpPr>
            <p:cNvPr id="12" name="Rectangle 11">
              <a:extLst>
                <a:ext uri="{FF2B5EF4-FFF2-40B4-BE49-F238E27FC236}">
                  <a16:creationId xmlns:a16="http://schemas.microsoft.com/office/drawing/2014/main" id="{4B226BB1-D0C8-1086-0969-E575D5A1A83B}"/>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k</a:t>
              </a:r>
            </a:p>
          </p:txBody>
        </p:sp>
        <p:sp>
          <p:nvSpPr>
            <p:cNvPr id="13" name="Rectangle 12">
              <a:extLst>
                <a:ext uri="{FF2B5EF4-FFF2-40B4-BE49-F238E27FC236}">
                  <a16:creationId xmlns:a16="http://schemas.microsoft.com/office/drawing/2014/main" id="{AB8BC482-1061-8768-E6FA-9FB081409DE9}"/>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v</a:t>
              </a:r>
            </a:p>
          </p:txBody>
        </p:sp>
      </p:grpSp>
      <p:grpSp>
        <p:nvGrpSpPr>
          <p:cNvPr id="14" name="Group 13">
            <a:extLst>
              <a:ext uri="{FF2B5EF4-FFF2-40B4-BE49-F238E27FC236}">
                <a16:creationId xmlns:a16="http://schemas.microsoft.com/office/drawing/2014/main" id="{EDE10602-2F0B-BF71-7284-4930CC69FC44}"/>
              </a:ext>
            </a:extLst>
          </p:cNvPr>
          <p:cNvGrpSpPr/>
          <p:nvPr/>
        </p:nvGrpSpPr>
        <p:grpSpPr>
          <a:xfrm>
            <a:off x="3829050" y="5429250"/>
            <a:ext cx="285750" cy="332859"/>
            <a:chOff x="3886200" y="6261788"/>
            <a:chExt cx="381000" cy="443812"/>
          </a:xfrm>
        </p:grpSpPr>
        <p:sp>
          <p:nvSpPr>
            <p:cNvPr id="15" name="Rectangle 14">
              <a:extLst>
                <a:ext uri="{FF2B5EF4-FFF2-40B4-BE49-F238E27FC236}">
                  <a16:creationId xmlns:a16="http://schemas.microsoft.com/office/drawing/2014/main" id="{3920FA73-7321-C52B-2EA3-E1167CE6F329}"/>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k</a:t>
              </a:r>
            </a:p>
          </p:txBody>
        </p:sp>
        <p:sp>
          <p:nvSpPr>
            <p:cNvPr id="16" name="Rectangle 15">
              <a:extLst>
                <a:ext uri="{FF2B5EF4-FFF2-40B4-BE49-F238E27FC236}">
                  <a16:creationId xmlns:a16="http://schemas.microsoft.com/office/drawing/2014/main" id="{17E8811D-E6B4-A419-698C-3398D07E5E9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v</a:t>
              </a:r>
            </a:p>
          </p:txBody>
        </p:sp>
      </p:grpSp>
      <p:grpSp>
        <p:nvGrpSpPr>
          <p:cNvPr id="17" name="Group 16">
            <a:extLst>
              <a:ext uri="{FF2B5EF4-FFF2-40B4-BE49-F238E27FC236}">
                <a16:creationId xmlns:a16="http://schemas.microsoft.com/office/drawing/2014/main" id="{5A922B46-9C5F-D9D1-017C-99076BF1D36F}"/>
              </a:ext>
            </a:extLst>
          </p:cNvPr>
          <p:cNvGrpSpPr/>
          <p:nvPr/>
        </p:nvGrpSpPr>
        <p:grpSpPr>
          <a:xfrm>
            <a:off x="4314825" y="5429250"/>
            <a:ext cx="285750" cy="332859"/>
            <a:chOff x="3886200" y="6261788"/>
            <a:chExt cx="381000" cy="443812"/>
          </a:xfrm>
        </p:grpSpPr>
        <p:sp>
          <p:nvSpPr>
            <p:cNvPr id="18" name="Rectangle 17">
              <a:extLst>
                <a:ext uri="{FF2B5EF4-FFF2-40B4-BE49-F238E27FC236}">
                  <a16:creationId xmlns:a16="http://schemas.microsoft.com/office/drawing/2014/main" id="{A9AEDAD0-9AF8-7389-2943-F811BF7705F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k</a:t>
              </a:r>
            </a:p>
          </p:txBody>
        </p:sp>
        <p:sp>
          <p:nvSpPr>
            <p:cNvPr id="19" name="Rectangle 18">
              <a:extLst>
                <a:ext uri="{FF2B5EF4-FFF2-40B4-BE49-F238E27FC236}">
                  <a16:creationId xmlns:a16="http://schemas.microsoft.com/office/drawing/2014/main" id="{4583ED46-6770-6C74-6CF8-32A5FEABB9F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v</a:t>
              </a:r>
            </a:p>
          </p:txBody>
        </p:sp>
      </p:grpSp>
      <p:grpSp>
        <p:nvGrpSpPr>
          <p:cNvPr id="20" name="Group 19">
            <a:extLst>
              <a:ext uri="{FF2B5EF4-FFF2-40B4-BE49-F238E27FC236}">
                <a16:creationId xmlns:a16="http://schemas.microsoft.com/office/drawing/2014/main" id="{A3D81AD1-470E-87C3-682C-84F97634ED0E}"/>
              </a:ext>
            </a:extLst>
          </p:cNvPr>
          <p:cNvGrpSpPr/>
          <p:nvPr/>
        </p:nvGrpSpPr>
        <p:grpSpPr>
          <a:xfrm>
            <a:off x="4775201" y="5429250"/>
            <a:ext cx="285750" cy="332859"/>
            <a:chOff x="3886200" y="6261788"/>
            <a:chExt cx="381000" cy="443812"/>
          </a:xfrm>
        </p:grpSpPr>
        <p:sp>
          <p:nvSpPr>
            <p:cNvPr id="21" name="Rectangle 20">
              <a:extLst>
                <a:ext uri="{FF2B5EF4-FFF2-40B4-BE49-F238E27FC236}">
                  <a16:creationId xmlns:a16="http://schemas.microsoft.com/office/drawing/2014/main" id="{76D7FB67-AA43-7644-1A72-C578F6F0F91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k</a:t>
              </a:r>
            </a:p>
          </p:txBody>
        </p:sp>
        <p:sp>
          <p:nvSpPr>
            <p:cNvPr id="22" name="Rectangle 21">
              <a:extLst>
                <a:ext uri="{FF2B5EF4-FFF2-40B4-BE49-F238E27FC236}">
                  <a16:creationId xmlns:a16="http://schemas.microsoft.com/office/drawing/2014/main" id="{70D3CA25-CD6D-5585-9B63-6E4C5A1028E8}"/>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v</a:t>
              </a:r>
            </a:p>
          </p:txBody>
        </p:sp>
      </p:grpSp>
      <p:grpSp>
        <p:nvGrpSpPr>
          <p:cNvPr id="26" name="Group 25">
            <a:extLst>
              <a:ext uri="{FF2B5EF4-FFF2-40B4-BE49-F238E27FC236}">
                <a16:creationId xmlns:a16="http://schemas.microsoft.com/office/drawing/2014/main" id="{3BC4B509-B4B5-CA49-45AB-075BDE22E765}"/>
              </a:ext>
            </a:extLst>
          </p:cNvPr>
          <p:cNvGrpSpPr/>
          <p:nvPr/>
        </p:nvGrpSpPr>
        <p:grpSpPr>
          <a:xfrm>
            <a:off x="5229225" y="5429250"/>
            <a:ext cx="285750" cy="332859"/>
            <a:chOff x="3886200" y="6261788"/>
            <a:chExt cx="381000" cy="443812"/>
          </a:xfrm>
        </p:grpSpPr>
        <p:sp>
          <p:nvSpPr>
            <p:cNvPr id="27" name="Rectangle 26">
              <a:extLst>
                <a:ext uri="{FF2B5EF4-FFF2-40B4-BE49-F238E27FC236}">
                  <a16:creationId xmlns:a16="http://schemas.microsoft.com/office/drawing/2014/main" id="{851630AD-F2E9-E0BC-F0DB-A6275E03C792}"/>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k</a:t>
              </a:r>
            </a:p>
          </p:txBody>
        </p:sp>
        <p:sp>
          <p:nvSpPr>
            <p:cNvPr id="28" name="Rectangle 27">
              <a:extLst>
                <a:ext uri="{FF2B5EF4-FFF2-40B4-BE49-F238E27FC236}">
                  <a16:creationId xmlns:a16="http://schemas.microsoft.com/office/drawing/2014/main" id="{F5942C37-95E9-3FD4-5A18-7AB50CCA9C3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v</a:t>
              </a:r>
            </a:p>
          </p:txBody>
        </p:sp>
      </p:grpSp>
      <p:grpSp>
        <p:nvGrpSpPr>
          <p:cNvPr id="29" name="Group 28">
            <a:extLst>
              <a:ext uri="{FF2B5EF4-FFF2-40B4-BE49-F238E27FC236}">
                <a16:creationId xmlns:a16="http://schemas.microsoft.com/office/drawing/2014/main" id="{5DBB6525-FB1C-B846-7225-32797E3BACBD}"/>
              </a:ext>
            </a:extLst>
          </p:cNvPr>
          <p:cNvGrpSpPr/>
          <p:nvPr/>
        </p:nvGrpSpPr>
        <p:grpSpPr>
          <a:xfrm>
            <a:off x="5661026" y="5429250"/>
            <a:ext cx="285750" cy="332859"/>
            <a:chOff x="3886200" y="6261788"/>
            <a:chExt cx="381000" cy="443812"/>
          </a:xfrm>
        </p:grpSpPr>
        <p:sp>
          <p:nvSpPr>
            <p:cNvPr id="30" name="Rectangle 29">
              <a:extLst>
                <a:ext uri="{FF2B5EF4-FFF2-40B4-BE49-F238E27FC236}">
                  <a16:creationId xmlns:a16="http://schemas.microsoft.com/office/drawing/2014/main" id="{B4735574-F895-9E09-0332-C10ADC58114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k</a:t>
              </a:r>
            </a:p>
          </p:txBody>
        </p:sp>
        <p:sp>
          <p:nvSpPr>
            <p:cNvPr id="31" name="Rectangle 30">
              <a:extLst>
                <a:ext uri="{FF2B5EF4-FFF2-40B4-BE49-F238E27FC236}">
                  <a16:creationId xmlns:a16="http://schemas.microsoft.com/office/drawing/2014/main" id="{ACFBDA77-42B0-E10A-EBBE-BCFDC504321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v</a:t>
              </a:r>
            </a:p>
          </p:txBody>
        </p:sp>
      </p:grpSp>
      <p:sp>
        <p:nvSpPr>
          <p:cNvPr id="32" name="TextBox 31">
            <a:extLst>
              <a:ext uri="{FF2B5EF4-FFF2-40B4-BE49-F238E27FC236}">
                <a16:creationId xmlns:a16="http://schemas.microsoft.com/office/drawing/2014/main" id="{E729FA6D-61F7-B1D7-4B7D-7BF30A0E7029}"/>
              </a:ext>
            </a:extLst>
          </p:cNvPr>
          <p:cNvSpPr txBox="1"/>
          <p:nvPr/>
        </p:nvSpPr>
        <p:spPr>
          <a:xfrm>
            <a:off x="1490663" y="5256687"/>
            <a:ext cx="1543050" cy="461665"/>
          </a:xfrm>
          <a:prstGeom prst="rect">
            <a:avLst/>
          </a:prstGeom>
          <a:noFill/>
        </p:spPr>
        <p:txBody>
          <a:bodyPr wrap="square" rtlCol="0">
            <a:spAutoFit/>
          </a:bodyPr>
          <a:lstStyle/>
          <a:p>
            <a:r>
              <a:rPr lang="en-US" sz="2400">
                <a:solidFill>
                  <a:srgbClr val="FF0000"/>
                </a:solidFill>
                <a:latin typeface="Bradley Hand" pitchFamily="2" charset="77"/>
              </a:rPr>
              <a:t>keys</a:t>
            </a:r>
          </a:p>
        </p:txBody>
      </p:sp>
      <p:grpSp>
        <p:nvGrpSpPr>
          <p:cNvPr id="7" name="Group 6">
            <a:extLst>
              <a:ext uri="{FF2B5EF4-FFF2-40B4-BE49-F238E27FC236}">
                <a16:creationId xmlns:a16="http://schemas.microsoft.com/office/drawing/2014/main" id="{CED50349-CAAD-5454-8408-FF6B52A6471C}"/>
              </a:ext>
            </a:extLst>
          </p:cNvPr>
          <p:cNvGrpSpPr/>
          <p:nvPr/>
        </p:nvGrpSpPr>
        <p:grpSpPr>
          <a:xfrm>
            <a:off x="6057900" y="5424230"/>
            <a:ext cx="285750" cy="332859"/>
            <a:chOff x="3886200" y="6261788"/>
            <a:chExt cx="381000" cy="443812"/>
          </a:xfrm>
        </p:grpSpPr>
        <p:sp>
          <p:nvSpPr>
            <p:cNvPr id="9" name="Rectangle 8">
              <a:extLst>
                <a:ext uri="{FF2B5EF4-FFF2-40B4-BE49-F238E27FC236}">
                  <a16:creationId xmlns:a16="http://schemas.microsoft.com/office/drawing/2014/main" id="{249A24D1-9855-44C5-EC8D-E624DF034C96}"/>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k</a:t>
              </a:r>
            </a:p>
          </p:txBody>
        </p:sp>
        <p:sp>
          <p:nvSpPr>
            <p:cNvPr id="23" name="Rectangle 22">
              <a:extLst>
                <a:ext uri="{FF2B5EF4-FFF2-40B4-BE49-F238E27FC236}">
                  <a16:creationId xmlns:a16="http://schemas.microsoft.com/office/drawing/2014/main" id="{A25E841F-3E10-5A55-67DD-BF6CC5B74E4D}"/>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v</a:t>
              </a:r>
            </a:p>
          </p:txBody>
        </p:sp>
      </p:grpSp>
      <p:pic>
        <p:nvPicPr>
          <p:cNvPr id="34" name="Picture 33">
            <a:extLst>
              <a:ext uri="{FF2B5EF4-FFF2-40B4-BE49-F238E27FC236}">
                <a16:creationId xmlns:a16="http://schemas.microsoft.com/office/drawing/2014/main" id="{E68E90BC-DC2C-D348-4048-C87FA3E91C78}"/>
              </a:ext>
            </a:extLst>
          </p:cNvPr>
          <p:cNvPicPr>
            <a:picLocks noChangeAspect="1"/>
          </p:cNvPicPr>
          <p:nvPr/>
        </p:nvPicPr>
        <p:blipFill>
          <a:blip r:embed="rId3"/>
          <a:srcRect t="22586"/>
          <a:stretch/>
        </p:blipFill>
        <p:spPr>
          <a:xfrm>
            <a:off x="1257300" y="1870376"/>
            <a:ext cx="6455066" cy="3083737"/>
          </a:xfrm>
          <a:prstGeom prst="rect">
            <a:avLst/>
          </a:prstGeom>
        </p:spPr>
      </p:pic>
      <p:sp>
        <p:nvSpPr>
          <p:cNvPr id="36" name="Content Placeholder 35">
            <a:extLst>
              <a:ext uri="{FF2B5EF4-FFF2-40B4-BE49-F238E27FC236}">
                <a16:creationId xmlns:a16="http://schemas.microsoft.com/office/drawing/2014/main" id="{4FF506C7-6F52-D5F1-965C-EA41028709FB}"/>
              </a:ext>
            </a:extLst>
          </p:cNvPr>
          <p:cNvSpPr>
            <a:spLocks noGrp="1"/>
          </p:cNvSpPr>
          <p:nvPr>
            <p:ph idx="1"/>
          </p:nvPr>
        </p:nvSpPr>
        <p:spPr>
          <a:xfrm>
            <a:off x="822964" y="1600200"/>
            <a:ext cx="7543801" cy="323165"/>
          </a:xfrm>
        </p:spPr>
        <p:txBody>
          <a:bodyPr/>
          <a:lstStyle/>
          <a:p>
            <a:endParaRPr lang="en-US"/>
          </a:p>
        </p:txBody>
      </p:sp>
      <p:sp>
        <p:nvSpPr>
          <p:cNvPr id="3" name="Rectangle 2">
            <a:extLst>
              <a:ext uri="{FF2B5EF4-FFF2-40B4-BE49-F238E27FC236}">
                <a16:creationId xmlns:a16="http://schemas.microsoft.com/office/drawing/2014/main" id="{4ACC7C90-A623-F18E-4F37-B2746B7371DB}"/>
              </a:ext>
            </a:extLst>
          </p:cNvPr>
          <p:cNvSpPr txBox="1">
            <a:spLocks noChangeArrowheads="1"/>
          </p:cNvSpPr>
          <p:nvPr/>
        </p:nvSpPr>
        <p:spPr>
          <a:xfrm>
            <a:off x="282866" y="979121"/>
            <a:ext cx="3078995" cy="680397"/>
          </a:xfrm>
          <a:prstGeom prst="rect">
            <a:avLst/>
          </a:prstGeom>
        </p:spPr>
        <p:txBody>
          <a:bodyPr vert="horz" lIns="68580" tIns="34290" rIns="68580" bIns="34290" rtlCol="0" anchor="b">
            <a:normAutofit fontScale="92500"/>
          </a:bodyPr>
          <a:lstStyle>
            <a:lvl1pPr algn="l" defTabSz="685750" rtl="0" eaLnBrk="1" latinLnBrk="0" hangingPunct="1">
              <a:lnSpc>
                <a:spcPct val="85000"/>
              </a:lnSpc>
              <a:spcBef>
                <a:spcPct val="0"/>
              </a:spcBef>
              <a:buNone/>
              <a:defRPr sz="4200" kern="1200" spc="-37" baseline="0">
                <a:solidFill>
                  <a:schemeClr val="tx1">
                    <a:lumMod val="65000"/>
                    <a:lumOff val="35000"/>
                  </a:schemeClr>
                </a:solidFill>
                <a:latin typeface="+mj-lt"/>
                <a:ea typeface="+mj-ea"/>
                <a:cs typeface="+mj-cs"/>
              </a:defRPr>
            </a:lvl1pPr>
          </a:lstStyle>
          <a:p>
            <a:r>
              <a:rPr lang="en-US" sz="3150"/>
              <a:t>Attention intuition</a:t>
            </a:r>
          </a:p>
        </p:txBody>
      </p:sp>
    </p:spTree>
    <p:extLst>
      <p:ext uri="{BB962C8B-B14F-4D97-AF65-F5344CB8AC3E}">
        <p14:creationId xmlns:p14="http://schemas.microsoft.com/office/powerpoint/2010/main" val="1575462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5C54-4103-F2B0-C737-9F4478F0B926}"/>
              </a:ext>
            </a:extLst>
          </p:cNvPr>
          <p:cNvSpPr>
            <a:spLocks noGrp="1"/>
          </p:cNvSpPr>
          <p:nvPr>
            <p:ph type="title"/>
          </p:nvPr>
        </p:nvSpPr>
        <p:spPr/>
        <p:txBody>
          <a:bodyPr/>
          <a:lstStyle/>
          <a:p>
            <a:r>
              <a:rPr lang="en-US"/>
              <a:t>Final equations for one attention head</a:t>
            </a:r>
          </a:p>
        </p:txBody>
      </p:sp>
      <p:sp>
        <p:nvSpPr>
          <p:cNvPr id="3" name="Content Placeholder 2">
            <a:extLst>
              <a:ext uri="{FF2B5EF4-FFF2-40B4-BE49-F238E27FC236}">
                <a16:creationId xmlns:a16="http://schemas.microsoft.com/office/drawing/2014/main" id="{48EFC8C2-3993-6396-EF61-82F2D0129E6B}"/>
              </a:ext>
            </a:extLst>
          </p:cNvPr>
          <p:cNvSpPr>
            <a:spLocks noGrp="1"/>
          </p:cNvSpPr>
          <p:nvPr>
            <p:ph idx="1"/>
          </p:nvPr>
        </p:nvSpPr>
        <p:spPr>
          <a:xfrm>
            <a:off x="822964" y="1600200"/>
            <a:ext cx="7543801" cy="323165"/>
          </a:xfrm>
        </p:spPr>
        <p:txBody>
          <a:bodyPr/>
          <a:lstStyle/>
          <a:p>
            <a:endParaRPr lang="en-US"/>
          </a:p>
        </p:txBody>
      </p:sp>
      <p:pic>
        <p:nvPicPr>
          <p:cNvPr id="4" name="Picture 3">
            <a:extLst>
              <a:ext uri="{FF2B5EF4-FFF2-40B4-BE49-F238E27FC236}">
                <a16:creationId xmlns:a16="http://schemas.microsoft.com/office/drawing/2014/main" id="{8B3CB04E-EADD-9E05-12F5-19D6076E5530}"/>
              </a:ext>
            </a:extLst>
          </p:cNvPr>
          <p:cNvPicPr>
            <a:picLocks noChangeAspect="1"/>
          </p:cNvPicPr>
          <p:nvPr/>
        </p:nvPicPr>
        <p:blipFill>
          <a:blip r:embed="rId3"/>
          <a:stretch>
            <a:fillRect/>
          </a:stretch>
        </p:blipFill>
        <p:spPr>
          <a:xfrm>
            <a:off x="443262" y="2171700"/>
            <a:ext cx="8196146" cy="3200400"/>
          </a:xfrm>
          <a:prstGeom prst="rect">
            <a:avLst/>
          </a:prstGeom>
        </p:spPr>
      </p:pic>
    </p:spTree>
    <p:extLst>
      <p:ext uri="{BB962C8B-B14F-4D97-AF65-F5344CB8AC3E}">
        <p14:creationId xmlns:p14="http://schemas.microsoft.com/office/powerpoint/2010/main" val="41811340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53DB-20D6-FAC8-64C7-0844D7DC73E0}"/>
              </a:ext>
            </a:extLst>
          </p:cNvPr>
          <p:cNvSpPr>
            <a:spLocks noGrp="1"/>
          </p:cNvSpPr>
          <p:nvPr>
            <p:ph type="title"/>
          </p:nvPr>
        </p:nvSpPr>
        <p:spPr>
          <a:xfrm>
            <a:off x="457200" y="976952"/>
            <a:ext cx="8572500" cy="680397"/>
          </a:xfrm>
        </p:spPr>
        <p:txBody>
          <a:bodyPr>
            <a:noAutofit/>
          </a:bodyPr>
          <a:lstStyle/>
          <a:p>
            <a:r>
              <a:rPr lang="en-US" sz="3000"/>
              <a:t>Calculating the value of a3</a:t>
            </a:r>
          </a:p>
        </p:txBody>
      </p:sp>
      <p:pic>
        <p:nvPicPr>
          <p:cNvPr id="5" name="Content Placeholder 4">
            <a:extLst>
              <a:ext uri="{FF2B5EF4-FFF2-40B4-BE49-F238E27FC236}">
                <a16:creationId xmlns:a16="http://schemas.microsoft.com/office/drawing/2014/main" id="{4FC81E58-587A-E6BC-1156-620113C46B7D}"/>
              </a:ext>
            </a:extLst>
          </p:cNvPr>
          <p:cNvPicPr>
            <a:picLocks noGrp="1" noChangeAspect="1"/>
          </p:cNvPicPr>
          <p:nvPr>
            <p:ph idx="1"/>
          </p:nvPr>
        </p:nvPicPr>
        <p:blipFill>
          <a:blip r:embed="rId3"/>
          <a:stretch>
            <a:fillRect/>
          </a:stretch>
        </p:blipFill>
        <p:spPr>
          <a:xfrm>
            <a:off x="1583332" y="1828801"/>
            <a:ext cx="5785509" cy="4052247"/>
          </a:xfrm>
        </p:spPr>
      </p:pic>
    </p:spTree>
    <p:extLst>
      <p:ext uri="{BB962C8B-B14F-4D97-AF65-F5344CB8AC3E}">
        <p14:creationId xmlns:p14="http://schemas.microsoft.com/office/powerpoint/2010/main" val="21032946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7E6B-529B-C3B3-E9EA-CFABF6A4D408}"/>
              </a:ext>
            </a:extLst>
          </p:cNvPr>
          <p:cNvSpPr>
            <a:spLocks noGrp="1"/>
          </p:cNvSpPr>
          <p:nvPr>
            <p:ph type="title"/>
          </p:nvPr>
        </p:nvSpPr>
        <p:spPr>
          <a:xfrm>
            <a:off x="822960" y="976952"/>
            <a:ext cx="8206740" cy="680397"/>
          </a:xfrm>
        </p:spPr>
        <p:txBody>
          <a:bodyPr>
            <a:normAutofit/>
          </a:bodyPr>
          <a:lstStyle/>
          <a:p>
            <a:r>
              <a:rPr lang="en-US"/>
              <a:t>Position Embedding</a:t>
            </a:r>
          </a:p>
        </p:txBody>
      </p:sp>
      <p:pic>
        <p:nvPicPr>
          <p:cNvPr id="5" name="Content Placeholder 4">
            <a:extLst>
              <a:ext uri="{FF2B5EF4-FFF2-40B4-BE49-F238E27FC236}">
                <a16:creationId xmlns:a16="http://schemas.microsoft.com/office/drawing/2014/main" id="{52640300-E58D-E840-817E-C8FAE90E0721}"/>
              </a:ext>
            </a:extLst>
          </p:cNvPr>
          <p:cNvPicPr>
            <a:picLocks noGrp="1" noChangeAspect="1"/>
          </p:cNvPicPr>
          <p:nvPr>
            <p:ph idx="1"/>
          </p:nvPr>
        </p:nvPicPr>
        <p:blipFill>
          <a:blip r:embed="rId2"/>
          <a:stretch>
            <a:fillRect/>
          </a:stretch>
        </p:blipFill>
        <p:spPr>
          <a:xfrm>
            <a:off x="1403747" y="2119313"/>
            <a:ext cx="6381750" cy="3305175"/>
          </a:xfrm>
        </p:spPr>
      </p:pic>
    </p:spTree>
    <p:extLst>
      <p:ext uri="{BB962C8B-B14F-4D97-AF65-F5344CB8AC3E}">
        <p14:creationId xmlns:p14="http://schemas.microsoft.com/office/powerpoint/2010/main" val="39603393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1B1D-F9A7-905A-4956-68359707E89F}"/>
              </a:ext>
            </a:extLst>
          </p:cNvPr>
          <p:cNvSpPr>
            <a:spLocks noGrp="1"/>
          </p:cNvSpPr>
          <p:nvPr>
            <p:ph type="title"/>
          </p:nvPr>
        </p:nvSpPr>
        <p:spPr/>
        <p:txBody>
          <a:bodyPr>
            <a:normAutofit/>
          </a:bodyPr>
          <a:lstStyle/>
          <a:p>
            <a:r>
              <a:rPr lang="en-US" b="0" i="0">
                <a:solidFill>
                  <a:srgbClr val="222222"/>
                </a:solidFill>
                <a:effectLst/>
                <a:latin typeface="Helvetica" panose="020B0604020202020204" pitchFamily="34" charset="0"/>
              </a:rPr>
              <a:t>If embedding has a dimensionality of 4:</a:t>
            </a:r>
            <a:endParaRPr lang="en-US"/>
          </a:p>
        </p:txBody>
      </p:sp>
      <p:pic>
        <p:nvPicPr>
          <p:cNvPr id="1026" name="Picture 2">
            <a:extLst>
              <a:ext uri="{FF2B5EF4-FFF2-40B4-BE49-F238E27FC236}">
                <a16:creationId xmlns:a16="http://schemas.microsoft.com/office/drawing/2014/main" id="{33F8F9D0-0C80-58B6-1A97-BAF6EF48C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3" y="2393156"/>
            <a:ext cx="7458075" cy="20716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4">
            <a:extLst>
              <a:ext uri="{FF2B5EF4-FFF2-40B4-BE49-F238E27FC236}">
                <a16:creationId xmlns:a16="http://schemas.microsoft.com/office/drawing/2014/main" id="{1B05DF61-2130-5E06-6497-2E22CF639F36}"/>
              </a:ext>
            </a:extLst>
          </p:cNvPr>
          <p:cNvGraphicFramePr>
            <a:graphicFrameLocks noGrp="1"/>
          </p:cNvGraphicFramePr>
          <p:nvPr>
            <p:ph idx="1"/>
          </p:nvPr>
        </p:nvGraphicFramePr>
        <p:xfrm>
          <a:off x="2114550" y="3943350"/>
          <a:ext cx="5543551" cy="40533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3964025115"/>
                    </a:ext>
                  </a:extLst>
                </a:gridCol>
                <a:gridCol w="2407805">
                  <a:extLst>
                    <a:ext uri="{9D8B030D-6E8A-4147-A177-3AD203B41FA5}">
                      <a16:colId xmlns:a16="http://schemas.microsoft.com/office/drawing/2014/main" val="2049600711"/>
                    </a:ext>
                  </a:extLst>
                </a:gridCol>
                <a:gridCol w="1287896">
                  <a:extLst>
                    <a:ext uri="{9D8B030D-6E8A-4147-A177-3AD203B41FA5}">
                      <a16:colId xmlns:a16="http://schemas.microsoft.com/office/drawing/2014/main" val="2560651488"/>
                    </a:ext>
                  </a:extLst>
                </a:gridCol>
              </a:tblGrid>
              <a:tr h="405330">
                <a:tc>
                  <a:txBody>
                    <a:bodyPr/>
                    <a:lstStyle/>
                    <a:p>
                      <a:pPr algn="ctr"/>
                      <a:r>
                        <a:rPr lang="en-US" sz="1500">
                          <a:solidFill>
                            <a:schemeClr val="tx1"/>
                          </a:solidFill>
                        </a:rPr>
                        <a:t>Janet</a:t>
                      </a:r>
                    </a:p>
                  </a:txBody>
                  <a:tcPr marL="68580" marR="68580" marT="34290" marB="34290">
                    <a:solidFill>
                      <a:schemeClr val="bg1"/>
                    </a:solidFill>
                  </a:tcPr>
                </a:tc>
                <a:tc>
                  <a:txBody>
                    <a:bodyPr/>
                    <a:lstStyle/>
                    <a:p>
                      <a:pPr algn="ctr"/>
                      <a:r>
                        <a:rPr lang="en-US" sz="1500">
                          <a:solidFill>
                            <a:schemeClr val="tx1"/>
                          </a:solidFill>
                        </a:rPr>
                        <a:t>will</a:t>
                      </a:r>
                    </a:p>
                  </a:txBody>
                  <a:tcPr marL="68580" marR="68580" marT="34290" marB="34290">
                    <a:solidFill>
                      <a:schemeClr val="bg1"/>
                    </a:solidFill>
                  </a:tcPr>
                </a:tc>
                <a:tc>
                  <a:txBody>
                    <a:bodyPr/>
                    <a:lstStyle/>
                    <a:p>
                      <a:pPr algn="ctr"/>
                      <a:r>
                        <a:rPr lang="en-US" sz="1500">
                          <a:solidFill>
                            <a:schemeClr val="tx1"/>
                          </a:solidFill>
                        </a:rPr>
                        <a:t>             back</a:t>
                      </a:r>
                    </a:p>
                  </a:txBody>
                  <a:tcPr marL="68580" marR="68580" marT="34290" marB="34290">
                    <a:solidFill>
                      <a:schemeClr val="bg1"/>
                    </a:solidFill>
                  </a:tcPr>
                </a:tc>
                <a:extLst>
                  <a:ext uri="{0D108BD9-81ED-4DB2-BD59-A6C34878D82A}">
                    <a16:rowId xmlns:a16="http://schemas.microsoft.com/office/drawing/2014/main" val="4274225227"/>
                  </a:ext>
                </a:extLst>
              </a:tr>
            </a:tbl>
          </a:graphicData>
        </a:graphic>
      </p:graphicFrame>
    </p:spTree>
    <p:extLst>
      <p:ext uri="{BB962C8B-B14F-4D97-AF65-F5344CB8AC3E}">
        <p14:creationId xmlns:p14="http://schemas.microsoft.com/office/powerpoint/2010/main" val="4157328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47C3-9DEE-1305-8821-35D3A21CB22C}"/>
              </a:ext>
            </a:extLst>
          </p:cNvPr>
          <p:cNvSpPr>
            <a:spLocks noGrp="1"/>
          </p:cNvSpPr>
          <p:nvPr>
            <p:ph type="title"/>
          </p:nvPr>
        </p:nvSpPr>
        <p:spPr>
          <a:xfrm>
            <a:off x="740660" y="831376"/>
            <a:ext cx="7543800" cy="484748"/>
          </a:xfrm>
        </p:spPr>
        <p:txBody>
          <a:bodyPr/>
          <a:lstStyle/>
          <a:p>
            <a:pPr algn="ctr"/>
            <a:r>
              <a:rPr lang="en-US"/>
              <a:t>Transformer Architecture</a:t>
            </a:r>
          </a:p>
        </p:txBody>
      </p:sp>
      <p:sp>
        <p:nvSpPr>
          <p:cNvPr id="3" name="Content Placeholder 2">
            <a:extLst>
              <a:ext uri="{FF2B5EF4-FFF2-40B4-BE49-F238E27FC236}">
                <a16:creationId xmlns:a16="http://schemas.microsoft.com/office/drawing/2014/main" id="{3CD35AEC-B75B-9EB0-6724-EC9D6FD9BDCE}"/>
              </a:ext>
            </a:extLst>
          </p:cNvPr>
          <p:cNvSpPr>
            <a:spLocks noGrp="1"/>
          </p:cNvSpPr>
          <p:nvPr>
            <p:ph idx="1"/>
          </p:nvPr>
        </p:nvSpPr>
        <p:spPr>
          <a:xfrm>
            <a:off x="800100" y="1439348"/>
            <a:ext cx="6743701" cy="969496"/>
          </a:xfrm>
        </p:spPr>
        <p:txBody>
          <a:bodyPr/>
          <a:lstStyle/>
          <a:p>
            <a:r>
              <a:rPr lang="en-US"/>
              <a:t>Let's consider the embeddings for an individual word from a particular layer for next word prediction</a:t>
            </a:r>
          </a:p>
          <a:p>
            <a:endParaRPr lang="en-US"/>
          </a:p>
        </p:txBody>
      </p:sp>
      <p:pic>
        <p:nvPicPr>
          <p:cNvPr id="4" name="Content Placeholder 4">
            <a:extLst>
              <a:ext uri="{FF2B5EF4-FFF2-40B4-BE49-F238E27FC236}">
                <a16:creationId xmlns:a16="http://schemas.microsoft.com/office/drawing/2014/main" id="{D28F40E9-3DDE-8E32-5943-024256A2AA84}"/>
              </a:ext>
            </a:extLst>
          </p:cNvPr>
          <p:cNvPicPr>
            <a:picLocks noChangeAspect="1"/>
          </p:cNvPicPr>
          <p:nvPr/>
        </p:nvPicPr>
        <p:blipFill>
          <a:blip r:embed="rId2"/>
          <a:srcRect/>
          <a:stretch/>
        </p:blipFill>
        <p:spPr>
          <a:xfrm>
            <a:off x="628650" y="2119745"/>
            <a:ext cx="6295225" cy="3714750"/>
          </a:xfrm>
          <a:prstGeom prst="rect">
            <a:avLst/>
          </a:prstGeom>
        </p:spPr>
      </p:pic>
      <p:grpSp>
        <p:nvGrpSpPr>
          <p:cNvPr id="7" name="Group 6">
            <a:extLst>
              <a:ext uri="{FF2B5EF4-FFF2-40B4-BE49-F238E27FC236}">
                <a16:creationId xmlns:a16="http://schemas.microsoft.com/office/drawing/2014/main" id="{2238FFD8-1AD1-3A25-45C1-BDB3D4EAF5E9}"/>
              </a:ext>
            </a:extLst>
          </p:cNvPr>
          <p:cNvGrpSpPr/>
          <p:nvPr/>
        </p:nvGrpSpPr>
        <p:grpSpPr>
          <a:xfrm>
            <a:off x="6439012" y="1828800"/>
            <a:ext cx="2704988" cy="4178020"/>
            <a:chOff x="9087578" y="1241990"/>
            <a:chExt cx="3403297" cy="5224190"/>
          </a:xfrm>
        </p:grpSpPr>
        <p:pic>
          <p:nvPicPr>
            <p:cNvPr id="5" name="Picture 6">
              <a:extLst>
                <a:ext uri="{FF2B5EF4-FFF2-40B4-BE49-F238E27FC236}">
                  <a16:creationId xmlns:a16="http://schemas.microsoft.com/office/drawing/2014/main" id="{7FE36C7C-30ED-D74C-0460-C3D21A66F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7578" y="1241990"/>
              <a:ext cx="3403297" cy="4849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091F048-B498-AC0A-343A-1C2842A902A0}"/>
                </a:ext>
              </a:extLst>
            </p:cNvPr>
            <p:cNvSpPr/>
            <p:nvPr/>
          </p:nvSpPr>
          <p:spPr>
            <a:xfrm>
              <a:off x="9371906" y="5907155"/>
              <a:ext cx="2819400" cy="5590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A50021"/>
                  </a:solidFill>
                </a:rPr>
                <a:t>One transformer Block</a:t>
              </a:r>
            </a:p>
          </p:txBody>
        </p:sp>
      </p:grpSp>
    </p:spTree>
    <p:extLst>
      <p:ext uri="{BB962C8B-B14F-4D97-AF65-F5344CB8AC3E}">
        <p14:creationId xmlns:p14="http://schemas.microsoft.com/office/powerpoint/2010/main" val="7800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198934" y="984512"/>
            <a:ext cx="8805463" cy="616125"/>
          </a:xfrm>
        </p:spPr>
        <p:txBody>
          <a:bodyPr>
            <a:normAutofit/>
          </a:bodyPr>
          <a:lstStyle/>
          <a:p>
            <a:r>
              <a:rPr lang="en-IN">
                <a:solidFill>
                  <a:schemeClr val="accent2">
                    <a:lumMod val="75000"/>
                  </a:schemeClr>
                </a:solidFill>
              </a:rPr>
              <a:t>Popular Transformer Variants: BERT and GPT</a:t>
            </a:r>
          </a:p>
        </p:txBody>
      </p:sp>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198934" y="1705340"/>
            <a:ext cx="8697591" cy="4168149"/>
          </a:xfrm>
        </p:spPr>
        <p:txBody>
          <a:bodyPr>
            <a:noAutofit/>
          </a:bodyPr>
          <a:lstStyle/>
          <a:p>
            <a:pPr>
              <a:buFont typeface="Wingdings" panose="05000000000000000000" pitchFamily="2" charset="2"/>
              <a:buChar char="§"/>
            </a:pPr>
            <a:r>
              <a:rPr lang="en-US" sz="1800">
                <a:latin typeface="Abadi Extra Light" panose="020B0204020104020204" pitchFamily="34" charset="0"/>
              </a:rPr>
              <a:t>The standard transformer architecture is an encoder-decoder model</a:t>
            </a:r>
            <a:endParaRPr lang="en-US" sz="1125">
              <a:latin typeface="Abadi Extra Light" panose="020B0204020104020204" pitchFamily="34" charset="0"/>
            </a:endParaRPr>
          </a:p>
          <a:p>
            <a:pPr>
              <a:buFont typeface="Wingdings" panose="05000000000000000000" pitchFamily="2" charset="2"/>
              <a:buChar char="§"/>
            </a:pPr>
            <a:r>
              <a:rPr lang="en-US" sz="1800">
                <a:latin typeface="Abadi Extra Light" panose="020B0204020104020204" pitchFamily="34" charset="0"/>
              </a:rPr>
              <a:t>Some models use just the encoder </a:t>
            </a:r>
            <a:r>
              <a:rPr lang="en-US" sz="1800" u="sng">
                <a:latin typeface="Abadi Extra Light" panose="020B0204020104020204" pitchFamily="34" charset="0"/>
              </a:rPr>
              <a:t>or</a:t>
            </a:r>
            <a:r>
              <a:rPr lang="en-US" sz="1800">
                <a:latin typeface="Abadi Extra Light" panose="020B0204020104020204" pitchFamily="34" charset="0"/>
              </a:rPr>
              <a:t> the decoder of the transformer </a:t>
            </a:r>
            <a:endParaRPr lang="en-US" sz="750">
              <a:solidFill>
                <a:srgbClr val="FF0000"/>
              </a:solidFill>
              <a:latin typeface="Abadi Extra Light" panose="020B0204020104020204" pitchFamily="34" charset="0"/>
            </a:endParaRPr>
          </a:p>
          <a:p>
            <a:pPr>
              <a:buFont typeface="Wingdings" panose="05000000000000000000" pitchFamily="2" charset="2"/>
              <a:buChar char="§"/>
            </a:pPr>
            <a:r>
              <a:rPr lang="en-US" sz="1800">
                <a:solidFill>
                  <a:srgbClr val="FF0000"/>
                </a:solidFill>
                <a:latin typeface="Abadi Extra Light" panose="020B0204020104020204" pitchFamily="34" charset="0"/>
              </a:rPr>
              <a:t>BERT</a:t>
            </a:r>
            <a:r>
              <a:rPr lang="en-US" sz="1800">
                <a:latin typeface="Abadi Extra Light" panose="020B0204020104020204" pitchFamily="34" charset="0"/>
              </a:rPr>
              <a:t> (Bidirectional Encoder Representations from Transformers)</a:t>
            </a:r>
          </a:p>
          <a:p>
            <a:pPr lvl="1">
              <a:buFont typeface="Wingdings" panose="05000000000000000000" pitchFamily="2" charset="2"/>
              <a:buChar char="§"/>
            </a:pPr>
            <a:r>
              <a:rPr lang="en-US" sz="1500">
                <a:latin typeface="Abadi Extra Light" panose="020B0204020104020204" pitchFamily="34" charset="0"/>
              </a:rPr>
              <a:t>Basic BERT can be learned to encoder token sequences</a:t>
            </a:r>
            <a:endParaRPr lang="en-US" sz="750">
              <a:solidFill>
                <a:srgbClr val="FF0000"/>
              </a:solidFill>
              <a:latin typeface="Abadi Extra Light" panose="020B0204020104020204" pitchFamily="34" charset="0"/>
            </a:endParaRPr>
          </a:p>
          <a:p>
            <a:pPr>
              <a:buFont typeface="Wingdings" panose="05000000000000000000" pitchFamily="2" charset="2"/>
              <a:buChar char="§"/>
            </a:pPr>
            <a:r>
              <a:rPr lang="en-US" sz="1800">
                <a:solidFill>
                  <a:srgbClr val="FF0000"/>
                </a:solidFill>
                <a:latin typeface="Abadi Extra Light" panose="020B0204020104020204" pitchFamily="34" charset="0"/>
              </a:rPr>
              <a:t>GPT</a:t>
            </a:r>
            <a:r>
              <a:rPr lang="en-US" sz="1800">
                <a:latin typeface="Abadi Extra Light" panose="020B0204020104020204" pitchFamily="34" charset="0"/>
              </a:rPr>
              <a:t> (Generative Pretrained Transformer) </a:t>
            </a:r>
          </a:p>
          <a:p>
            <a:pPr lvl="1">
              <a:buFont typeface="Wingdings" panose="05000000000000000000" pitchFamily="2" charset="2"/>
              <a:buChar char="§"/>
            </a:pPr>
            <a:r>
              <a:rPr lang="en-US" sz="1500">
                <a:latin typeface="Abadi Extra Light" panose="020B0204020104020204" pitchFamily="34" charset="0"/>
              </a:rPr>
              <a:t>Basic GPT can be used to </a:t>
            </a:r>
            <a:r>
              <a:rPr lang="en-US" sz="1500" u="sng">
                <a:latin typeface="Abadi Extra Light" panose="020B0204020104020204" pitchFamily="34" charset="0"/>
              </a:rPr>
              <a:t>generate</a:t>
            </a:r>
            <a:r>
              <a:rPr lang="en-US" sz="1500">
                <a:latin typeface="Abadi Extra Light" panose="020B0204020104020204" pitchFamily="34" charset="0"/>
              </a:rPr>
              <a:t> token sequences similar to its training data</a:t>
            </a:r>
          </a:p>
          <a:p>
            <a:pPr>
              <a:buFont typeface="Wingdings" panose="05000000000000000000" pitchFamily="2" charset="2"/>
              <a:buChar char="§"/>
            </a:pPr>
            <a:endParaRPr lang="en-US" sz="1800">
              <a:latin typeface="Abadi Extra Light" panose="020B0204020104020204" pitchFamily="34" charset="0"/>
            </a:endParaRPr>
          </a:p>
          <a:p>
            <a:pPr>
              <a:buFont typeface="Wingdings" panose="05000000000000000000" pitchFamily="2" charset="2"/>
              <a:buChar char="§"/>
            </a:pPr>
            <a:endParaRPr lang="en-US" sz="1800">
              <a:latin typeface="Abadi Extra Light" panose="020B0204020104020204" pitchFamily="34" charset="0"/>
            </a:endParaRPr>
          </a:p>
          <a:p>
            <a:pPr>
              <a:buFont typeface="Wingdings" panose="05000000000000000000" pitchFamily="2" charset="2"/>
              <a:buChar char="§"/>
            </a:pPr>
            <a:endParaRPr lang="en-US" sz="1800">
              <a:latin typeface="Abadi Extra Light" panose="020B0204020104020204" pitchFamily="34" charset="0"/>
            </a:endParaRPr>
          </a:p>
          <a:p>
            <a:pPr>
              <a:buFont typeface="Wingdings" panose="05000000000000000000" pitchFamily="2" charset="2"/>
              <a:buChar char="§"/>
            </a:pPr>
            <a:endParaRPr lang="en-US" sz="1800">
              <a:latin typeface="Abadi Extra Light" panose="020B0204020104020204" pitchFamily="34" charset="0"/>
            </a:endParaRPr>
          </a:p>
          <a:p>
            <a:pPr marL="0" indent="0"/>
            <a:endParaRPr lang="en-GB" sz="1650">
              <a:latin typeface="Abadi Extra Light" panose="020B0204020104020204" pitchFamily="34" charset="0"/>
            </a:endParaRPr>
          </a:p>
          <a:p>
            <a:pPr>
              <a:buFont typeface="Wingdings" panose="05000000000000000000" pitchFamily="2" charset="2"/>
              <a:buChar char="§"/>
            </a:pPr>
            <a:endParaRPr lang="en-GB" sz="1950">
              <a:latin typeface="Abadi Extra Light" panose="020B0204020104020204" pitchFamily="34" charset="0"/>
            </a:endParaRPr>
          </a:p>
          <a:p>
            <a:pPr>
              <a:buFont typeface="Wingdings" panose="05000000000000000000" pitchFamily="2" charset="2"/>
              <a:buChar char="§"/>
            </a:pPr>
            <a:endParaRPr lang="en-GB" sz="1950">
              <a:latin typeface="Abadi Extra Light" panose="020B0204020104020204" pitchFamily="34" charset="0"/>
            </a:endParaRPr>
          </a:p>
          <a:p>
            <a:pPr marL="0" indent="0"/>
            <a:endParaRPr lang="en-IN" sz="1950">
              <a:latin typeface="Abadi Extra Light" panose="020B0204020104020204" pitchFamily="34" charset="0"/>
            </a:endParaRPr>
          </a:p>
          <a:p>
            <a:pPr marL="0" indent="0"/>
            <a:endParaRPr lang="en-IN" sz="1950">
              <a:latin typeface="Abadi Extra Light" panose="020B0204020104020204" pitchFamily="34" charset="0"/>
            </a:endParaRPr>
          </a:p>
          <a:p>
            <a:pPr marL="0" indent="0"/>
            <a:endParaRPr lang="en-GB" sz="1950">
              <a:latin typeface="Abadi Extra Light" panose="020B0204020104020204" pitchFamily="34" charset="0"/>
            </a:endParaRPr>
          </a:p>
          <a:p>
            <a:pPr marL="0" indent="0"/>
            <a:endParaRPr lang="en-GB" sz="600">
              <a:latin typeface="Abadi Extra Light" panose="020B0204020104020204" pitchFamily="34" charset="0"/>
            </a:endParaRPr>
          </a:p>
        </p:txBody>
      </p:sp>
      <p:sp>
        <p:nvSpPr>
          <p:cNvPr id="39" name="Slide Number Placeholder 11">
            <a:extLst>
              <a:ext uri="{FF2B5EF4-FFF2-40B4-BE49-F238E27FC236}">
                <a16:creationId xmlns:a16="http://schemas.microsoft.com/office/drawing/2014/main" id="{35F7AD1F-F9D6-4D57-8CAA-F895FEBE23C8}"/>
              </a:ext>
            </a:extLst>
          </p:cNvPr>
          <p:cNvSpPr txBox="1">
            <a:spLocks/>
          </p:cNvSpPr>
          <p:nvPr/>
        </p:nvSpPr>
        <p:spPr>
          <a:xfrm>
            <a:off x="8691882" y="995808"/>
            <a:ext cx="452119"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FED9D3-AF84-488D-8A6A-726D5349CDAB}" type="slidenum">
              <a:rPr lang="en-IN" sz="2100">
                <a:solidFill>
                  <a:schemeClr val="accent2">
                    <a:lumMod val="40000"/>
                    <a:lumOff val="60000"/>
                  </a:schemeClr>
                </a:solidFill>
              </a:rPr>
              <a:pPr/>
              <a:t>118</a:t>
            </a:fld>
            <a:endParaRPr lang="en-IN" sz="2100">
              <a:solidFill>
                <a:schemeClr val="accent2">
                  <a:lumMod val="40000"/>
                  <a:lumOff val="60000"/>
                </a:schemeClr>
              </a:solidFill>
            </a:endParaRPr>
          </a:p>
        </p:txBody>
      </p:sp>
      <p:pic>
        <p:nvPicPr>
          <p:cNvPr id="1026" name="Picture 2">
            <a:extLst>
              <a:ext uri="{FF2B5EF4-FFF2-40B4-BE49-F238E27FC236}">
                <a16:creationId xmlns:a16="http://schemas.microsoft.com/office/drawing/2014/main" id="{BDA5625B-0203-79FB-8744-D751C428C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002" y="3779432"/>
            <a:ext cx="1855710" cy="15991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4A30D7-E162-6463-4349-2AAB93741A8D}"/>
              </a:ext>
            </a:extLst>
          </p:cNvPr>
          <p:cNvSpPr txBox="1"/>
          <p:nvPr/>
        </p:nvSpPr>
        <p:spPr>
          <a:xfrm>
            <a:off x="2987089" y="4301991"/>
            <a:ext cx="543739" cy="253916"/>
          </a:xfrm>
          <a:prstGeom prst="rect">
            <a:avLst/>
          </a:prstGeom>
          <a:noFill/>
        </p:spPr>
        <p:txBody>
          <a:bodyPr wrap="none" rtlCol="0">
            <a:spAutoFit/>
          </a:bodyPr>
          <a:lstStyle/>
          <a:p>
            <a:r>
              <a:rPr lang="en-IN" sz="1050"/>
              <a:t>BERT</a:t>
            </a:r>
          </a:p>
        </p:txBody>
      </p:sp>
      <p:sp>
        <p:nvSpPr>
          <p:cNvPr id="6" name="Speech Bubble: Rectangle 5">
            <a:extLst>
              <a:ext uri="{FF2B5EF4-FFF2-40B4-BE49-F238E27FC236}">
                <a16:creationId xmlns:a16="http://schemas.microsoft.com/office/drawing/2014/main" id="{F63DFE00-6FDF-DCCD-D88B-DEF5F1D08068}"/>
              </a:ext>
            </a:extLst>
          </p:cNvPr>
          <p:cNvSpPr/>
          <p:nvPr/>
        </p:nvSpPr>
        <p:spPr>
          <a:xfrm>
            <a:off x="1033743" y="4130376"/>
            <a:ext cx="1152912" cy="500275"/>
          </a:xfrm>
          <a:prstGeom prst="wedgeRectCallout">
            <a:avLst>
              <a:gd name="adj1" fmla="val 75956"/>
              <a:gd name="adj2" fmla="val -31499"/>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A transformer which contains only the encoder</a:t>
            </a:r>
          </a:p>
        </p:txBody>
      </p:sp>
      <p:sp>
        <p:nvSpPr>
          <p:cNvPr id="9" name="Speech Bubble: Rectangle 8">
            <a:extLst>
              <a:ext uri="{FF2B5EF4-FFF2-40B4-BE49-F238E27FC236}">
                <a16:creationId xmlns:a16="http://schemas.microsoft.com/office/drawing/2014/main" id="{DDBC013E-F9CB-0744-6DAC-5097D5A3CA23}"/>
              </a:ext>
            </a:extLst>
          </p:cNvPr>
          <p:cNvSpPr/>
          <p:nvPr/>
        </p:nvSpPr>
        <p:spPr>
          <a:xfrm>
            <a:off x="607327" y="4739666"/>
            <a:ext cx="1458629" cy="500275"/>
          </a:xfrm>
          <a:prstGeom prst="wedgeRectCallout">
            <a:avLst>
              <a:gd name="adj1" fmla="val 44604"/>
              <a:gd name="adj2" fmla="val -8455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Trained </a:t>
            </a:r>
            <a:r>
              <a:rPr lang="en-IN" sz="1050" err="1">
                <a:solidFill>
                  <a:schemeClr val="tx1"/>
                </a:solidFill>
                <a:latin typeface="Abadi Extra Light" panose="020B0204020104020204" pitchFamily="34" charset="0"/>
              </a:rPr>
              <a:t>unsupervisedly</a:t>
            </a:r>
            <a:r>
              <a:rPr lang="en-IN" sz="1050">
                <a:solidFill>
                  <a:schemeClr val="tx1"/>
                </a:solidFill>
                <a:latin typeface="Abadi Extra Light" panose="020B0204020104020204" pitchFamily="34" charset="0"/>
              </a:rPr>
              <a:t> using a </a:t>
            </a:r>
            <a:r>
              <a:rPr lang="en-IN" sz="1050">
                <a:solidFill>
                  <a:srgbClr val="FF0000"/>
                </a:solidFill>
                <a:latin typeface="Abadi Extra Light" panose="020B0204020104020204" pitchFamily="34" charset="0"/>
              </a:rPr>
              <a:t>missing token prediction</a:t>
            </a:r>
            <a:r>
              <a:rPr lang="en-IN" sz="1050">
                <a:solidFill>
                  <a:schemeClr val="tx1"/>
                </a:solidFill>
                <a:latin typeface="Abadi Extra Light" panose="020B0204020104020204" pitchFamily="34" charset="0"/>
              </a:rPr>
              <a:t> objective</a:t>
            </a:r>
          </a:p>
        </p:txBody>
      </p:sp>
      <p:pic>
        <p:nvPicPr>
          <p:cNvPr id="1028" name="Picture 4">
            <a:extLst>
              <a:ext uri="{FF2B5EF4-FFF2-40B4-BE49-F238E27FC236}">
                <a16:creationId xmlns:a16="http://schemas.microsoft.com/office/drawing/2014/main" id="{0DB29507-6128-5314-31D2-EFA0FDF6F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700" y="3779432"/>
            <a:ext cx="1855710" cy="16707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BE08F72-8FB0-4660-E83B-D89F69197E45}"/>
              </a:ext>
            </a:extLst>
          </p:cNvPr>
          <p:cNvSpPr txBox="1"/>
          <p:nvPr/>
        </p:nvSpPr>
        <p:spPr>
          <a:xfrm>
            <a:off x="6601231" y="4353651"/>
            <a:ext cx="460382" cy="253916"/>
          </a:xfrm>
          <a:prstGeom prst="rect">
            <a:avLst/>
          </a:prstGeom>
          <a:noFill/>
        </p:spPr>
        <p:txBody>
          <a:bodyPr wrap="none" rtlCol="0">
            <a:spAutoFit/>
          </a:bodyPr>
          <a:lstStyle/>
          <a:p>
            <a:r>
              <a:rPr lang="en-IN" sz="1050"/>
              <a:t>GPT</a:t>
            </a:r>
          </a:p>
        </p:txBody>
      </p:sp>
      <p:sp>
        <p:nvSpPr>
          <p:cNvPr id="14" name="Speech Bubble: Rectangle 13">
            <a:extLst>
              <a:ext uri="{FF2B5EF4-FFF2-40B4-BE49-F238E27FC236}">
                <a16:creationId xmlns:a16="http://schemas.microsoft.com/office/drawing/2014/main" id="{21AC262D-9983-1DBE-8157-C51A257B7974}"/>
              </a:ext>
            </a:extLst>
          </p:cNvPr>
          <p:cNvSpPr/>
          <p:nvPr/>
        </p:nvSpPr>
        <p:spPr>
          <a:xfrm>
            <a:off x="4787516" y="3974919"/>
            <a:ext cx="1152912" cy="500275"/>
          </a:xfrm>
          <a:prstGeom prst="wedgeRectCallout">
            <a:avLst>
              <a:gd name="adj1" fmla="val 69140"/>
              <a:gd name="adj2" fmla="val 57035"/>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A transformer which contains only the decoder</a:t>
            </a:r>
          </a:p>
        </p:txBody>
      </p:sp>
      <p:sp>
        <p:nvSpPr>
          <p:cNvPr id="15" name="Speech Bubble: Rectangle 14">
            <a:extLst>
              <a:ext uri="{FF2B5EF4-FFF2-40B4-BE49-F238E27FC236}">
                <a16:creationId xmlns:a16="http://schemas.microsoft.com/office/drawing/2014/main" id="{720D6ED9-1909-8C48-87A3-6B711D1790E0}"/>
              </a:ext>
            </a:extLst>
          </p:cNvPr>
          <p:cNvSpPr/>
          <p:nvPr/>
        </p:nvSpPr>
        <p:spPr>
          <a:xfrm>
            <a:off x="4787516" y="4564358"/>
            <a:ext cx="1152912" cy="500275"/>
          </a:xfrm>
          <a:prstGeom prst="wedgeRectCallout">
            <a:avLst>
              <a:gd name="adj1" fmla="val 33295"/>
              <a:gd name="adj2" fmla="val -70962"/>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Pre-trained using a </a:t>
            </a:r>
            <a:r>
              <a:rPr lang="en-IN" sz="1050">
                <a:solidFill>
                  <a:srgbClr val="FF0000"/>
                </a:solidFill>
                <a:latin typeface="Abadi Extra Light" panose="020B0204020104020204" pitchFamily="34" charset="0"/>
              </a:rPr>
              <a:t>next token prediction</a:t>
            </a:r>
            <a:r>
              <a:rPr lang="en-IN" sz="1050">
                <a:solidFill>
                  <a:schemeClr val="tx1"/>
                </a:solidFill>
                <a:latin typeface="Abadi Extra Light" panose="020B0204020104020204" pitchFamily="34" charset="0"/>
              </a:rPr>
              <a:t> objective</a:t>
            </a:r>
          </a:p>
        </p:txBody>
      </p:sp>
      <p:sp>
        <p:nvSpPr>
          <p:cNvPr id="5" name="Speech Bubble: Rectangle 4">
            <a:extLst>
              <a:ext uri="{FF2B5EF4-FFF2-40B4-BE49-F238E27FC236}">
                <a16:creationId xmlns:a16="http://schemas.microsoft.com/office/drawing/2014/main" id="{4DC84F33-65AB-3D0E-17AB-9A6531938C7D}"/>
              </a:ext>
            </a:extLst>
          </p:cNvPr>
          <p:cNvSpPr/>
          <p:nvPr/>
        </p:nvSpPr>
        <p:spPr>
          <a:xfrm>
            <a:off x="2816464" y="5483253"/>
            <a:ext cx="2373662" cy="198134"/>
          </a:xfrm>
          <a:prstGeom prst="wedgeRectCallout">
            <a:avLst>
              <a:gd name="adj1" fmla="val -40432"/>
              <a:gd name="adj2" fmla="val -95495"/>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Missing token which BERT tries to predict</a:t>
            </a:r>
          </a:p>
        </p:txBody>
      </p:sp>
      <p:sp>
        <p:nvSpPr>
          <p:cNvPr id="7" name="Speech Bubble: Rectangle 6">
            <a:extLst>
              <a:ext uri="{FF2B5EF4-FFF2-40B4-BE49-F238E27FC236}">
                <a16:creationId xmlns:a16="http://schemas.microsoft.com/office/drawing/2014/main" id="{ABB8BFB0-0B90-3EF2-1E08-66362B9BB8E6}"/>
              </a:ext>
            </a:extLst>
          </p:cNvPr>
          <p:cNvSpPr/>
          <p:nvPr/>
        </p:nvSpPr>
        <p:spPr>
          <a:xfrm>
            <a:off x="986460" y="5274196"/>
            <a:ext cx="1346012" cy="297827"/>
          </a:xfrm>
          <a:prstGeom prst="wedgeRectCallout">
            <a:avLst>
              <a:gd name="adj1" fmla="val 57826"/>
              <a:gd name="adj2" fmla="val -4699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This is just start of sentence token</a:t>
            </a:r>
          </a:p>
        </p:txBody>
      </p:sp>
      <p:sp>
        <p:nvSpPr>
          <p:cNvPr id="8" name="Speech Bubble: Rectangle 7">
            <a:extLst>
              <a:ext uri="{FF2B5EF4-FFF2-40B4-BE49-F238E27FC236}">
                <a16:creationId xmlns:a16="http://schemas.microsoft.com/office/drawing/2014/main" id="{0479C682-9507-9E1B-CCA4-826C4FFFD236}"/>
              </a:ext>
            </a:extLst>
          </p:cNvPr>
          <p:cNvSpPr/>
          <p:nvPr/>
        </p:nvSpPr>
        <p:spPr>
          <a:xfrm>
            <a:off x="475819" y="3577143"/>
            <a:ext cx="1152912" cy="500275"/>
          </a:xfrm>
          <a:prstGeom prst="wedgeRectCallout">
            <a:avLst>
              <a:gd name="adj1" fmla="val 72136"/>
              <a:gd name="adj2" fmla="val 6534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This encoder can be used for other tasks by fine-tuning</a:t>
            </a:r>
          </a:p>
        </p:txBody>
      </p:sp>
      <p:pic>
        <p:nvPicPr>
          <p:cNvPr id="10" name="Picture 2">
            <a:extLst>
              <a:ext uri="{FF2B5EF4-FFF2-40B4-BE49-F238E27FC236}">
                <a16:creationId xmlns:a16="http://schemas.microsoft.com/office/drawing/2014/main" id="{5BE74A54-339D-56BE-A3A7-834E71341B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1823" y="1514836"/>
            <a:ext cx="2253848" cy="178784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F7938E1-D984-21BF-D3F9-9BC6431CEBA7}"/>
              </a:ext>
            </a:extLst>
          </p:cNvPr>
          <p:cNvSpPr txBox="1"/>
          <p:nvPr/>
        </p:nvSpPr>
        <p:spPr>
          <a:xfrm>
            <a:off x="7021491" y="3215323"/>
            <a:ext cx="688009" cy="253916"/>
          </a:xfrm>
          <a:prstGeom prst="rect">
            <a:avLst/>
          </a:prstGeom>
          <a:noFill/>
        </p:spPr>
        <p:txBody>
          <a:bodyPr wrap="none" rtlCol="0">
            <a:spAutoFit/>
          </a:bodyPr>
          <a:lstStyle/>
          <a:p>
            <a:r>
              <a:rPr lang="en-IN" sz="1050"/>
              <a:t>Encoder</a:t>
            </a:r>
          </a:p>
        </p:txBody>
      </p:sp>
      <p:sp>
        <p:nvSpPr>
          <p:cNvPr id="22" name="TextBox 21">
            <a:extLst>
              <a:ext uri="{FF2B5EF4-FFF2-40B4-BE49-F238E27FC236}">
                <a16:creationId xmlns:a16="http://schemas.microsoft.com/office/drawing/2014/main" id="{ADF486E5-C7DE-E961-5385-7BDC59EFEAD4}"/>
              </a:ext>
            </a:extLst>
          </p:cNvPr>
          <p:cNvSpPr txBox="1"/>
          <p:nvPr/>
        </p:nvSpPr>
        <p:spPr>
          <a:xfrm>
            <a:off x="8095094" y="3215323"/>
            <a:ext cx="696024" cy="253916"/>
          </a:xfrm>
          <a:prstGeom prst="rect">
            <a:avLst/>
          </a:prstGeom>
          <a:noFill/>
        </p:spPr>
        <p:txBody>
          <a:bodyPr wrap="none" rtlCol="0">
            <a:spAutoFit/>
          </a:bodyPr>
          <a:lstStyle/>
          <a:p>
            <a:r>
              <a:rPr lang="en-IN" sz="1050"/>
              <a:t>Decoder</a:t>
            </a:r>
          </a:p>
        </p:txBody>
      </p:sp>
      <p:sp>
        <p:nvSpPr>
          <p:cNvPr id="23" name="Speech Bubble: Rectangle 22">
            <a:extLst>
              <a:ext uri="{FF2B5EF4-FFF2-40B4-BE49-F238E27FC236}">
                <a16:creationId xmlns:a16="http://schemas.microsoft.com/office/drawing/2014/main" id="{CA197707-E998-256F-1B54-78055E4AAD26}"/>
              </a:ext>
            </a:extLst>
          </p:cNvPr>
          <p:cNvSpPr/>
          <p:nvPr/>
        </p:nvSpPr>
        <p:spPr>
          <a:xfrm>
            <a:off x="4252639" y="3607454"/>
            <a:ext cx="1457134" cy="343955"/>
          </a:xfrm>
          <a:prstGeom prst="wedgeRectCallout">
            <a:avLst>
              <a:gd name="adj1" fmla="val 50585"/>
              <a:gd name="adj2" fmla="val 6835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a:solidFill>
                  <a:schemeClr val="tx1"/>
                </a:solidFill>
                <a:latin typeface="Abadi Extra Light" panose="020B0204020104020204" pitchFamily="34" charset="0"/>
              </a:rPr>
              <a:t>Also, no cross-attention since there is no encoder</a:t>
            </a:r>
          </a:p>
        </p:txBody>
      </p:sp>
    </p:spTree>
    <p:custDataLst>
      <p:tags r:id="rId1"/>
    </p:custDataLst>
    <p:extLst>
      <p:ext uri="{BB962C8B-B14F-4D97-AF65-F5344CB8AC3E}">
        <p14:creationId xmlns:p14="http://schemas.microsoft.com/office/powerpoint/2010/main" val="1217327238"/>
      </p:ext>
    </p:extLst>
  </p:cSld>
  <p:clrMapOvr>
    <a:masterClrMapping/>
  </p:clrMapOvr>
  <mc:AlternateContent xmlns:mc="http://schemas.openxmlformats.org/markup-compatibility/2006" xmlns:p14="http://schemas.microsoft.com/office/powerpoint/2010/main">
    <mc:Choice Requires="p14">
      <p:transition spd="slow" p14:dur="2000" advTm="114392"/>
    </mc:Choice>
    <mc:Fallback xmlns="">
      <p:transition spd="slow" advTm="114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wipe(down)">
                                      <p:cBhvr>
                                        <p:cTn id="37" dur="500"/>
                                        <p:tgtEl>
                                          <p:spTgt spid="102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down)">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down)">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028"/>
                                        </p:tgtEl>
                                        <p:attrNameLst>
                                          <p:attrName>style.visibility</p:attrName>
                                        </p:attrNameLst>
                                      </p:cBhvr>
                                      <p:to>
                                        <p:strVal val="visible"/>
                                      </p:to>
                                    </p:set>
                                    <p:animEffect transition="in" filter="wipe(down)">
                                      <p:cBhvr>
                                        <p:cTn id="70" dur="500"/>
                                        <p:tgtEl>
                                          <p:spTgt spid="102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down)">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down)">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down)">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down)">
                                      <p:cBhvr>
                                        <p:cTn id="8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9" grpId="0" animBg="1"/>
      <p:bldP spid="18" grpId="0"/>
      <p:bldP spid="14" grpId="0" animBg="1"/>
      <p:bldP spid="15" grpId="0" animBg="1"/>
      <p:bldP spid="5" grpId="0" animBg="1"/>
      <p:bldP spid="7" grpId="0" animBg="1"/>
      <p:bldP spid="8" grpId="0" animBg="1"/>
      <p:bldP spid="2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B7B2F-CED1-72FF-5D2B-0842E7494F52}"/>
              </a:ext>
            </a:extLst>
          </p:cNvPr>
          <p:cNvSpPr>
            <a:spLocks noGrp="1"/>
          </p:cNvSpPr>
          <p:nvPr>
            <p:ph idx="1"/>
          </p:nvPr>
        </p:nvSpPr>
        <p:spPr>
          <a:xfrm>
            <a:off x="822964" y="1600200"/>
            <a:ext cx="7543801" cy="323165"/>
          </a:xfrm>
        </p:spPr>
        <p:txBody>
          <a:bodyPr/>
          <a:lstStyle/>
          <a:p>
            <a:endParaRPr lang="en-US"/>
          </a:p>
        </p:txBody>
      </p:sp>
      <p:pic>
        <p:nvPicPr>
          <p:cNvPr id="1028" name="Picture 4" descr="Masked Language Model(MLM)">
            <a:extLst>
              <a:ext uri="{FF2B5EF4-FFF2-40B4-BE49-F238E27FC236}">
                <a16:creationId xmlns:a16="http://schemas.microsoft.com/office/drawing/2014/main" id="{4CEE29CF-F06A-3E50-8B8B-03232DE62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525191"/>
            <a:ext cx="7362799" cy="38076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39557E-55AF-6802-1335-19FCCB9736C9}"/>
              </a:ext>
            </a:extLst>
          </p:cNvPr>
          <p:cNvSpPr txBox="1"/>
          <p:nvPr/>
        </p:nvSpPr>
        <p:spPr>
          <a:xfrm>
            <a:off x="605785" y="5511590"/>
            <a:ext cx="7738115" cy="415498"/>
          </a:xfrm>
          <a:prstGeom prst="rect">
            <a:avLst/>
          </a:prstGeom>
          <a:noFill/>
        </p:spPr>
        <p:txBody>
          <a:bodyPr wrap="square">
            <a:spAutoFit/>
          </a:bodyPr>
          <a:lstStyle/>
          <a:p>
            <a:r>
              <a:rPr lang="en-US" sz="1050"/>
              <a:t>Blog: https://medium.com/@shaikhrayyan123/a-comprehensive-guide-to-understanding-bert-from-beginners-to-advanced-2379699e2b51</a:t>
            </a:r>
          </a:p>
        </p:txBody>
      </p:sp>
      <p:sp>
        <p:nvSpPr>
          <p:cNvPr id="7" name="Title 6">
            <a:extLst>
              <a:ext uri="{FF2B5EF4-FFF2-40B4-BE49-F238E27FC236}">
                <a16:creationId xmlns:a16="http://schemas.microsoft.com/office/drawing/2014/main" id="{4025E43B-183D-E368-7B18-F5EE137C3A75}"/>
              </a:ext>
            </a:extLst>
          </p:cNvPr>
          <p:cNvSpPr>
            <a:spLocks noGrp="1"/>
          </p:cNvSpPr>
          <p:nvPr>
            <p:ph type="title"/>
          </p:nvPr>
        </p:nvSpPr>
        <p:spPr/>
        <p:txBody>
          <a:bodyPr/>
          <a:lstStyle/>
          <a:p>
            <a:pPr algn="ctr"/>
            <a:r>
              <a:rPr lang="en-US"/>
              <a:t>BERT Pretraining</a:t>
            </a:r>
          </a:p>
        </p:txBody>
      </p:sp>
    </p:spTree>
    <p:extLst>
      <p:ext uri="{BB962C8B-B14F-4D97-AF65-F5344CB8AC3E}">
        <p14:creationId xmlns:p14="http://schemas.microsoft.com/office/powerpoint/2010/main" val="271785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41"/>
        <p:cNvGrpSpPr/>
        <p:nvPr/>
      </p:nvGrpSpPr>
      <p:grpSpPr>
        <a:xfrm>
          <a:off x="0" y="0"/>
          <a:ext cx="0" cy="0"/>
          <a:chOff x="0" y="0"/>
          <a:chExt cx="0" cy="0"/>
        </a:xfrm>
      </p:grpSpPr>
      <p:sp>
        <p:nvSpPr>
          <p:cNvPr id="142" name="Google Shape;142;p3"/>
          <p:cNvSpPr txBox="1"/>
          <p:nvPr/>
        </p:nvSpPr>
        <p:spPr>
          <a:xfrm>
            <a:off x="1409692" y="5854040"/>
            <a:ext cx="1036500" cy="197700"/>
          </a:xfrm>
          <a:prstGeom prst="rect">
            <a:avLst/>
          </a:prstGeom>
          <a:noFill/>
          <a:ln>
            <a:noFill/>
          </a:ln>
        </p:spPr>
        <p:txBody>
          <a:bodyPr spcFirstLastPara="1" wrap="square" lIns="0" tIns="8875" rIns="0" bIns="0" anchor="t" anchorCtr="0">
            <a:spAutoFit/>
          </a:bodyPr>
          <a:lstStyle/>
          <a:p>
            <a:pPr marL="12700" marR="5080" lvl="0" indent="0" algn="l" rtl="0">
              <a:lnSpc>
                <a:spcPct val="104200"/>
              </a:lnSpc>
              <a:spcBef>
                <a:spcPts val="0"/>
              </a:spcBef>
              <a:spcAft>
                <a:spcPts val="0"/>
              </a:spcAft>
              <a:buNone/>
            </a:pPr>
            <a:r>
              <a:rPr lang="en-US" sz="600" b="0" i="0" u="sng" strike="noStrike" cap="none">
                <a:solidFill>
                  <a:srgbClr val="999999"/>
                </a:solidFill>
                <a:latin typeface="Arial"/>
                <a:ea typeface="Arial"/>
                <a:cs typeface="Arial"/>
                <a:sym typeface="Arial"/>
                <a:hlinkClick r:id="rId3">
                  <a:extLst>
                    <a:ext uri="{A12FA001-AC4F-418D-AE19-62706E023703}">
                      <ahyp:hlinkClr xmlns:ahyp="http://schemas.microsoft.com/office/drawing/2018/hyperlinkcolor" val="tx"/>
                    </a:ext>
                  </a:extLst>
                </a:hlinkClick>
              </a:rPr>
              <a:t>This image </a:t>
            </a:r>
            <a:r>
              <a:rPr lang="en-US" sz="600" b="0" i="0" u="none" strike="noStrike" cap="none">
                <a:solidFill>
                  <a:srgbClr val="999999"/>
                </a:solidFill>
                <a:latin typeface="Arial"/>
                <a:ea typeface="Arial"/>
                <a:cs typeface="Arial"/>
                <a:sym typeface="Arial"/>
              </a:rPr>
              <a:t>by </a:t>
            </a:r>
            <a:r>
              <a:rPr lang="en-US" sz="600" b="0" i="0" u="sng" strike="noStrike" cap="none">
                <a:solidFill>
                  <a:srgbClr val="999999"/>
                </a:solidFill>
                <a:latin typeface="Arial"/>
                <a:ea typeface="Arial"/>
                <a:cs typeface="Arial"/>
                <a:sym typeface="Arial"/>
                <a:hlinkClick r:id="rId4">
                  <a:extLst>
                    <a:ext uri="{A12FA001-AC4F-418D-AE19-62706E023703}">
                      <ahyp:hlinkClr xmlns:ahyp="http://schemas.microsoft.com/office/drawing/2018/hyperlinkcolor" val="tx"/>
                    </a:ext>
                  </a:extLst>
                </a:hlinkClick>
              </a:rPr>
              <a:t>Nikita </a:t>
            </a:r>
            <a:r>
              <a:rPr lang="en-US" sz="600" b="0" i="0" u="none" strike="noStrike" cap="none">
                <a:solidFill>
                  <a:srgbClr val="999999"/>
                </a:solidFill>
                <a:latin typeface="Arial"/>
                <a:ea typeface="Arial"/>
                <a:cs typeface="Arial"/>
                <a:sym typeface="Arial"/>
              </a:rPr>
              <a:t>is  licensed under </a:t>
            </a:r>
            <a:r>
              <a:rPr lang="en-US" sz="600" b="0" i="0" u="sng" strike="noStrike" cap="none">
                <a:solidFill>
                  <a:srgbClr val="999999"/>
                </a:solidFill>
                <a:latin typeface="Arial"/>
                <a:ea typeface="Arial"/>
                <a:cs typeface="Arial"/>
                <a:sym typeface="Arial"/>
                <a:hlinkClick r:id="rId5">
                  <a:extLst>
                    <a:ext uri="{A12FA001-AC4F-418D-AE19-62706E023703}">
                      <ahyp:hlinkClr xmlns:ahyp="http://schemas.microsoft.com/office/drawing/2018/hyperlinkcolor" val="tx"/>
                    </a:ext>
                  </a:extLst>
                </a:hlinkClick>
              </a:rPr>
              <a:t>CC-BY 2.0</a:t>
            </a:r>
            <a:endParaRPr sz="600" b="0" i="0" u="none" strike="noStrike" cap="none">
              <a:solidFill>
                <a:schemeClr val="dk1"/>
              </a:solidFill>
              <a:latin typeface="Arial"/>
              <a:ea typeface="Arial"/>
              <a:cs typeface="Arial"/>
              <a:sym typeface="Arial"/>
            </a:endParaRPr>
          </a:p>
        </p:txBody>
      </p:sp>
      <p:sp>
        <p:nvSpPr>
          <p:cNvPr id="143" name="Google Shape;143;p3"/>
          <p:cNvSpPr/>
          <p:nvPr/>
        </p:nvSpPr>
        <p:spPr>
          <a:xfrm>
            <a:off x="815550" y="2289308"/>
            <a:ext cx="2312400" cy="35664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4" name="Google Shape;144;p3"/>
          <p:cNvSpPr txBox="1">
            <a:spLocks noGrp="1"/>
          </p:cNvSpPr>
          <p:nvPr>
            <p:ph type="title"/>
          </p:nvPr>
        </p:nvSpPr>
        <p:spPr>
          <a:xfrm>
            <a:off x="613325" y="918082"/>
            <a:ext cx="3965700" cy="413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600" b="1"/>
              <a:t>The Problem</a:t>
            </a:r>
            <a:r>
              <a:rPr lang="en-US" sz="2600"/>
              <a:t>: Semantic Gap</a:t>
            </a:r>
            <a:endParaRPr sz="2600"/>
          </a:p>
        </p:txBody>
      </p:sp>
      <p:grpSp>
        <p:nvGrpSpPr>
          <p:cNvPr id="145" name="Google Shape;145;p3"/>
          <p:cNvGrpSpPr/>
          <p:nvPr/>
        </p:nvGrpSpPr>
        <p:grpSpPr>
          <a:xfrm>
            <a:off x="2174421" y="1524263"/>
            <a:ext cx="6356920" cy="2816520"/>
            <a:chOff x="2003545" y="381099"/>
            <a:chExt cx="5557720" cy="2214245"/>
          </a:xfrm>
        </p:grpSpPr>
        <p:sp>
          <p:nvSpPr>
            <p:cNvPr id="146" name="Google Shape;146;p3"/>
            <p:cNvSpPr/>
            <p:nvPr/>
          </p:nvSpPr>
          <p:spPr>
            <a:xfrm>
              <a:off x="2003545" y="2187708"/>
              <a:ext cx="393700" cy="393700"/>
            </a:xfrm>
            <a:custGeom>
              <a:avLst/>
              <a:gdLst/>
              <a:ahLst/>
              <a:cxnLst/>
              <a:rect l="l" t="t" r="r" b="b"/>
              <a:pathLst>
                <a:path w="393700" h="393700" extrusionOk="0">
                  <a:moveTo>
                    <a:pt x="0" y="0"/>
                  </a:moveTo>
                  <a:lnTo>
                    <a:pt x="393599" y="0"/>
                  </a:lnTo>
                  <a:lnTo>
                    <a:pt x="393599" y="393586"/>
                  </a:lnTo>
                  <a:lnTo>
                    <a:pt x="0" y="393586"/>
                  </a:lnTo>
                  <a:lnTo>
                    <a:pt x="0" y="0"/>
                  </a:lnTo>
                  <a:close/>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7" name="Google Shape;147;p3"/>
            <p:cNvSpPr/>
            <p:nvPr/>
          </p:nvSpPr>
          <p:spPr>
            <a:xfrm>
              <a:off x="5007764" y="394049"/>
              <a:ext cx="2543369" cy="184727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8" name="Google Shape;148;p3"/>
            <p:cNvSpPr/>
            <p:nvPr/>
          </p:nvSpPr>
          <p:spPr>
            <a:xfrm>
              <a:off x="2391095" y="381099"/>
              <a:ext cx="5170170" cy="2214245"/>
            </a:xfrm>
            <a:custGeom>
              <a:avLst/>
              <a:gdLst/>
              <a:ahLst/>
              <a:cxnLst/>
              <a:rect l="l" t="t" r="r" b="b"/>
              <a:pathLst>
                <a:path w="5170170" h="2214245" extrusionOk="0">
                  <a:moveTo>
                    <a:pt x="2607144" y="3424"/>
                  </a:moveTo>
                  <a:lnTo>
                    <a:pt x="5169564" y="3424"/>
                  </a:lnTo>
                  <a:lnTo>
                    <a:pt x="5169564" y="1869746"/>
                  </a:lnTo>
                  <a:lnTo>
                    <a:pt x="2607144" y="1869746"/>
                  </a:lnTo>
                  <a:lnTo>
                    <a:pt x="2607144" y="3424"/>
                  </a:lnTo>
                  <a:close/>
                </a:path>
                <a:path w="5170170" h="2214245" extrusionOk="0">
                  <a:moveTo>
                    <a:pt x="0" y="1819496"/>
                  </a:moveTo>
                  <a:lnTo>
                    <a:pt x="2607894" y="0"/>
                  </a:lnTo>
                </a:path>
                <a:path w="5170170" h="2214245" extrusionOk="0">
                  <a:moveTo>
                    <a:pt x="6574" y="2213645"/>
                  </a:moveTo>
                  <a:lnTo>
                    <a:pt x="2601269" y="1871946"/>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9" name="Google Shape;149;p3"/>
          <p:cNvSpPr txBox="1"/>
          <p:nvPr/>
        </p:nvSpPr>
        <p:spPr>
          <a:xfrm>
            <a:off x="5559725" y="3989025"/>
            <a:ext cx="3395400" cy="1170300"/>
          </a:xfrm>
          <a:prstGeom prst="rect">
            <a:avLst/>
          </a:prstGeom>
          <a:noFill/>
          <a:ln>
            <a:noFill/>
          </a:ln>
        </p:spPr>
        <p:txBody>
          <a:bodyPr spcFirstLastPara="1" wrap="square" lIns="0" tIns="12700" rIns="0" bIns="0" anchor="t" anchorCtr="0">
            <a:spAutoFit/>
          </a:bodyPr>
          <a:lstStyle/>
          <a:p>
            <a:pPr marL="352425" marR="0" lvl="0" indent="0" algn="l" rtl="0">
              <a:lnSpc>
                <a:spcPct val="100000"/>
              </a:lnSpc>
              <a:spcBef>
                <a:spcPts val="0"/>
              </a:spcBef>
              <a:spcAft>
                <a:spcPts val="0"/>
              </a:spcAft>
              <a:buNone/>
            </a:pPr>
            <a:r>
              <a:rPr lang="en-US" sz="1600" b="1" i="0" u="none" strike="noStrike" cap="none">
                <a:solidFill>
                  <a:schemeClr val="dk1"/>
                </a:solidFill>
                <a:latin typeface="Calibri"/>
                <a:ea typeface="Calibri"/>
                <a:cs typeface="Calibri"/>
                <a:sym typeface="Calibri"/>
              </a:rPr>
              <a:t>What the computer sees</a:t>
            </a:r>
            <a:endParaRPr sz="16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i="0" u="none" strike="noStrike" cap="none">
              <a:solidFill>
                <a:schemeClr val="dk1"/>
              </a:solidFill>
              <a:latin typeface="Calibri"/>
              <a:ea typeface="Calibri"/>
              <a:cs typeface="Calibri"/>
              <a:sym typeface="Calibri"/>
            </a:endParaRPr>
          </a:p>
          <a:p>
            <a:pPr marL="12700" marR="38735" lvl="0" indent="0" algn="l" rtl="0">
              <a:lnSpc>
                <a:spcPct val="117857"/>
              </a:lnSpc>
              <a:spcBef>
                <a:spcPts val="880"/>
              </a:spcBef>
              <a:spcAft>
                <a:spcPts val="0"/>
              </a:spcAft>
              <a:buNone/>
            </a:pPr>
            <a:r>
              <a:rPr lang="en-US" sz="1600" u="none" strike="noStrike" cap="none">
                <a:solidFill>
                  <a:schemeClr val="dk1"/>
                </a:solidFill>
                <a:latin typeface="Calibri"/>
                <a:ea typeface="Calibri"/>
                <a:cs typeface="Calibri"/>
                <a:sym typeface="Calibri"/>
              </a:rPr>
              <a:t>An image is just a big grid of  numbers between [0, 255]:</a:t>
            </a:r>
            <a:endParaRPr sz="1600" u="none" strike="noStrike" cap="none">
              <a:solidFill>
                <a:schemeClr val="dk1"/>
              </a:solidFill>
              <a:latin typeface="Calibri"/>
              <a:ea typeface="Calibri"/>
              <a:cs typeface="Calibri"/>
              <a:sym typeface="Calibri"/>
            </a:endParaRPr>
          </a:p>
        </p:txBody>
      </p:sp>
      <p:sp>
        <p:nvSpPr>
          <p:cNvPr id="150" name="Google Shape;150;p3"/>
          <p:cNvSpPr txBox="1"/>
          <p:nvPr/>
        </p:nvSpPr>
        <p:spPr>
          <a:xfrm>
            <a:off x="5559726" y="5239258"/>
            <a:ext cx="1644900" cy="492600"/>
          </a:xfrm>
          <a:prstGeom prst="rect">
            <a:avLst/>
          </a:prstGeom>
          <a:noFill/>
          <a:ln>
            <a:noFill/>
          </a:ln>
        </p:spPr>
        <p:txBody>
          <a:bodyPr spcFirstLastPara="1" wrap="square" lIns="0" tIns="22850" rIns="0" bIns="0" anchor="t" anchorCtr="0">
            <a:spAutoFit/>
          </a:bodyPr>
          <a:lstStyle/>
          <a:p>
            <a:pPr marL="12700" marR="5080" lvl="0" indent="0" algn="l" rtl="0">
              <a:lnSpc>
                <a:spcPct val="117857"/>
              </a:lnSpc>
              <a:spcBef>
                <a:spcPts val="0"/>
              </a:spcBef>
              <a:spcAft>
                <a:spcPts val="0"/>
              </a:spcAft>
              <a:buNone/>
            </a:pPr>
            <a:r>
              <a:rPr lang="en-US" sz="1400" i="0" u="none" strike="noStrike" cap="none">
                <a:solidFill>
                  <a:schemeClr val="dk1"/>
                </a:solidFill>
                <a:latin typeface="Calibri"/>
                <a:ea typeface="Calibri"/>
                <a:cs typeface="Calibri"/>
                <a:sym typeface="Calibri"/>
              </a:rPr>
              <a:t>e.g. 800 x 600 x 3  (3 channels RGB)</a:t>
            </a:r>
            <a:endParaRPr sz="1400" i="0" u="none" strike="noStrike" cap="none">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1052-AC81-47A6-88C0-1F83988A0AB1}"/>
              </a:ext>
            </a:extLst>
          </p:cNvPr>
          <p:cNvSpPr>
            <a:spLocks noGrp="1"/>
          </p:cNvSpPr>
          <p:nvPr>
            <p:ph type="title"/>
          </p:nvPr>
        </p:nvSpPr>
        <p:spPr/>
        <p:txBody>
          <a:bodyPr/>
          <a:lstStyle/>
          <a:p>
            <a:r>
              <a:rPr lang="en-US"/>
              <a:t>Emotion recognition using pretrained BERT</a:t>
            </a:r>
          </a:p>
        </p:txBody>
      </p:sp>
      <p:pic>
        <p:nvPicPr>
          <p:cNvPr id="5" name="Content Placeholder 4">
            <a:extLst>
              <a:ext uri="{FF2B5EF4-FFF2-40B4-BE49-F238E27FC236}">
                <a16:creationId xmlns:a16="http://schemas.microsoft.com/office/drawing/2014/main" id="{7A626A55-30EF-6037-0719-2420C5A784CB}"/>
              </a:ext>
            </a:extLst>
          </p:cNvPr>
          <p:cNvPicPr>
            <a:picLocks noGrp="1" noChangeAspect="1"/>
          </p:cNvPicPr>
          <p:nvPr>
            <p:ph idx="1"/>
          </p:nvPr>
        </p:nvPicPr>
        <p:blipFill>
          <a:blip r:embed="rId2"/>
          <a:stretch>
            <a:fillRect/>
          </a:stretch>
        </p:blipFill>
        <p:spPr>
          <a:xfrm>
            <a:off x="1838325" y="752475"/>
            <a:ext cx="4433452" cy="5334000"/>
          </a:xfrm>
        </p:spPr>
      </p:pic>
      <p:sp>
        <p:nvSpPr>
          <p:cNvPr id="6" name="TextBox 5">
            <a:extLst>
              <a:ext uri="{FF2B5EF4-FFF2-40B4-BE49-F238E27FC236}">
                <a16:creationId xmlns:a16="http://schemas.microsoft.com/office/drawing/2014/main" id="{FA65CAC9-C18D-4E8C-D5CB-E2DB54117664}"/>
              </a:ext>
            </a:extLst>
          </p:cNvPr>
          <p:cNvSpPr txBox="1"/>
          <p:nvPr/>
        </p:nvSpPr>
        <p:spPr>
          <a:xfrm>
            <a:off x="3352800" y="5340176"/>
            <a:ext cx="885825" cy="353943"/>
          </a:xfrm>
          <a:prstGeom prst="rect">
            <a:avLst/>
          </a:prstGeom>
          <a:solidFill>
            <a:schemeClr val="bg1"/>
          </a:solidFill>
          <a:ln>
            <a:solidFill>
              <a:schemeClr val="bg1"/>
            </a:solidFill>
          </a:ln>
        </p:spPr>
        <p:txBody>
          <a:bodyPr wrap="square" rtlCol="0">
            <a:spAutoFit/>
          </a:bodyPr>
          <a:lstStyle/>
          <a:p>
            <a:pPr algn="ctr"/>
            <a:r>
              <a:rPr lang="en-US" sz="1700" b="1"/>
              <a:t>movie </a:t>
            </a:r>
          </a:p>
        </p:txBody>
      </p:sp>
    </p:spTree>
    <p:extLst>
      <p:ext uri="{BB962C8B-B14F-4D97-AF65-F5344CB8AC3E}">
        <p14:creationId xmlns:p14="http://schemas.microsoft.com/office/powerpoint/2010/main" val="34100722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2029-8A20-C876-F306-98B7DA2488D0}"/>
              </a:ext>
            </a:extLst>
          </p:cNvPr>
          <p:cNvSpPr>
            <a:spLocks noGrp="1"/>
          </p:cNvSpPr>
          <p:nvPr>
            <p:ph type="title"/>
          </p:nvPr>
        </p:nvSpPr>
        <p:spPr>
          <a:xfrm>
            <a:off x="822960" y="159603"/>
            <a:ext cx="7543800" cy="969496"/>
          </a:xfrm>
        </p:spPr>
        <p:txBody>
          <a:bodyPr/>
          <a:lstStyle/>
          <a:p>
            <a:pPr algn="ctr"/>
            <a:r>
              <a:rPr lang="en-US"/>
              <a:t>TODO Task 6: Identify the Most Attentive Tokens for Each Class in the Test Dataset</a:t>
            </a:r>
          </a:p>
        </p:txBody>
      </p:sp>
      <p:sp>
        <p:nvSpPr>
          <p:cNvPr id="3" name="Content Placeholder 2">
            <a:extLst>
              <a:ext uri="{FF2B5EF4-FFF2-40B4-BE49-F238E27FC236}">
                <a16:creationId xmlns:a16="http://schemas.microsoft.com/office/drawing/2014/main" id="{5AC9FB86-5023-D404-5D3D-E323FD89A861}"/>
              </a:ext>
            </a:extLst>
          </p:cNvPr>
          <p:cNvSpPr>
            <a:spLocks noGrp="1"/>
          </p:cNvSpPr>
          <p:nvPr>
            <p:ph idx="1"/>
          </p:nvPr>
        </p:nvSpPr>
        <p:spPr>
          <a:xfrm>
            <a:off x="800099" y="1600200"/>
            <a:ext cx="7543801" cy="3323987"/>
          </a:xfrm>
        </p:spPr>
        <p:txBody>
          <a:bodyPr/>
          <a:lstStyle/>
          <a:p>
            <a:pPr marL="342900" indent="-342900">
              <a:buFont typeface="Wingdings" panose="05000000000000000000" pitchFamily="2" charset="2"/>
              <a:buChar char="q"/>
            </a:pPr>
            <a:r>
              <a:rPr lang="en-US" sz="2400"/>
              <a:t>The BERT model computes attention scores for each word in every layer, which influence its predictions. </a:t>
            </a:r>
          </a:p>
          <a:p>
            <a:pPr marL="342900" indent="-342900">
              <a:buFont typeface="Wingdings" panose="05000000000000000000" pitchFamily="2" charset="2"/>
              <a:buChar char="q"/>
            </a:pPr>
            <a:r>
              <a:rPr lang="en-US" sz="2400"/>
              <a:t>After training or fine-tuning the BERT model on the Emotion dataset, the model is expected to focus more on content-specific words relevant to the target class. </a:t>
            </a:r>
          </a:p>
          <a:p>
            <a:pPr marL="342900" indent="-342900">
              <a:buFont typeface="Wingdings" panose="05000000000000000000" pitchFamily="2" charset="2"/>
              <a:buChar char="q"/>
            </a:pPr>
            <a:r>
              <a:rPr lang="en-US" sz="2400" b="1"/>
              <a:t>Your task is to extract the most attentive tokens based on the BERT attention scores.</a:t>
            </a:r>
          </a:p>
          <a:p>
            <a:pPr marL="342900" indent="-342900">
              <a:buFont typeface="Wingdings" panose="05000000000000000000" pitchFamily="2" charset="2"/>
              <a:buChar char="q"/>
            </a:pPr>
            <a:r>
              <a:rPr lang="en-US" sz="2400"/>
              <a:t>For instance, </a:t>
            </a:r>
            <a:r>
              <a:rPr lang="en-US" sz="2400" b="1"/>
              <a:t>in the "Happy" class, the most attentive tokens could be "joyful," "wow," or "pleased."</a:t>
            </a:r>
          </a:p>
        </p:txBody>
      </p:sp>
      <p:sp>
        <p:nvSpPr>
          <p:cNvPr id="8" name="TextBox 7">
            <a:extLst>
              <a:ext uri="{FF2B5EF4-FFF2-40B4-BE49-F238E27FC236}">
                <a16:creationId xmlns:a16="http://schemas.microsoft.com/office/drawing/2014/main" id="{6A9765B4-888B-3E61-B712-720F8C5172DE}"/>
              </a:ext>
            </a:extLst>
          </p:cNvPr>
          <p:cNvSpPr txBox="1"/>
          <p:nvPr/>
        </p:nvSpPr>
        <p:spPr>
          <a:xfrm>
            <a:off x="0" y="4979790"/>
            <a:ext cx="9531458" cy="1138773"/>
          </a:xfrm>
          <a:prstGeom prst="rect">
            <a:avLst/>
          </a:prstGeom>
          <a:noFill/>
        </p:spPr>
        <p:txBody>
          <a:bodyPr wrap="square">
            <a:spAutoFit/>
          </a:bodyPr>
          <a:lstStyle/>
          <a:p>
            <a:pPr algn="ctr"/>
            <a:r>
              <a:rPr lang="en-US" sz="1600" b="1"/>
              <a:t>Detail task description:</a:t>
            </a:r>
          </a:p>
          <a:p>
            <a:pPr algn="ctr"/>
            <a:endParaRPr lang="en-US" sz="1600" b="1"/>
          </a:p>
          <a:p>
            <a:r>
              <a:rPr lang="en-US" sz="1800" u="sng"/>
              <a:t>https://iubedubd-my.sharepoint.com/:b:/g/personal/akmmrahman_iub_edu_bd/EciUyZiLg-pHtQ64a32Ox6cB9KlhKOrMyQyCUc18hfay1A?e=BE4UVd</a:t>
            </a:r>
          </a:p>
        </p:txBody>
      </p:sp>
    </p:spTree>
    <p:extLst>
      <p:ext uri="{BB962C8B-B14F-4D97-AF65-F5344CB8AC3E}">
        <p14:creationId xmlns:p14="http://schemas.microsoft.com/office/powerpoint/2010/main" val="41737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p10"/>
          <p:cNvSpPr txBox="1">
            <a:spLocks noGrp="1"/>
          </p:cNvSpPr>
          <p:nvPr>
            <p:ph type="title"/>
          </p:nvPr>
        </p:nvSpPr>
        <p:spPr>
          <a:xfrm>
            <a:off x="384725" y="992250"/>
            <a:ext cx="34329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000" b="1"/>
              <a:t>An image classifier</a:t>
            </a:r>
            <a:endParaRPr sz="3000" b="1"/>
          </a:p>
        </p:txBody>
      </p:sp>
      <p:sp>
        <p:nvSpPr>
          <p:cNvPr id="156" name="Google Shape;156;p10"/>
          <p:cNvSpPr/>
          <p:nvPr/>
        </p:nvSpPr>
        <p:spPr>
          <a:xfrm>
            <a:off x="2565526" y="1744176"/>
            <a:ext cx="3895500" cy="1513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7" name="Google Shape;157;p10"/>
          <p:cNvSpPr txBox="1"/>
          <p:nvPr/>
        </p:nvSpPr>
        <p:spPr>
          <a:xfrm>
            <a:off x="907025" y="3765250"/>
            <a:ext cx="7312200" cy="1013400"/>
          </a:xfrm>
          <a:prstGeom prst="rect">
            <a:avLst/>
          </a:prstGeom>
          <a:noFill/>
          <a:ln>
            <a:noFill/>
          </a:ln>
        </p:spPr>
        <p:txBody>
          <a:bodyPr spcFirstLastPara="1" wrap="square" lIns="0" tIns="12700" rIns="0" bIns="0" anchor="t" anchorCtr="0">
            <a:spAutoFit/>
          </a:bodyPr>
          <a:lstStyle/>
          <a:p>
            <a:pPr marL="355600" marR="0" lvl="0" indent="-355600" algn="l" rtl="0">
              <a:lnSpc>
                <a:spcPct val="150000"/>
              </a:lnSpc>
              <a:spcBef>
                <a:spcPts val="0"/>
              </a:spcBef>
              <a:spcAft>
                <a:spcPts val="0"/>
              </a:spcAft>
              <a:buClr>
                <a:srgbClr val="000000"/>
              </a:buClr>
              <a:buSzPts val="2600"/>
              <a:buFont typeface="Calibri"/>
              <a:buChar char="✔"/>
            </a:pPr>
            <a:r>
              <a:rPr lang="en-US" sz="2600" i="0" u="none" strike="noStrike" cap="none">
                <a:solidFill>
                  <a:schemeClr val="dk1"/>
                </a:solidFill>
                <a:latin typeface="Calibri"/>
                <a:ea typeface="Calibri"/>
                <a:cs typeface="Calibri"/>
                <a:sym typeface="Calibri"/>
              </a:rPr>
              <a:t>Unlike e.g. sorting a list of numbers</a:t>
            </a:r>
            <a:endParaRPr sz="1600">
              <a:latin typeface="Calibri"/>
              <a:ea typeface="Calibri"/>
              <a:cs typeface="Calibri"/>
              <a:sym typeface="Calibri"/>
            </a:endParaRPr>
          </a:p>
          <a:p>
            <a:pPr marL="355600" marR="0" lvl="0" indent="-355600" algn="l" rtl="0">
              <a:lnSpc>
                <a:spcPct val="150000"/>
              </a:lnSpc>
              <a:spcBef>
                <a:spcPts val="0"/>
              </a:spcBef>
              <a:spcAft>
                <a:spcPts val="0"/>
              </a:spcAft>
              <a:buClr>
                <a:srgbClr val="000000"/>
              </a:buClr>
              <a:buSzPts val="2600"/>
              <a:buFont typeface="Calibri"/>
              <a:buChar char="✔"/>
            </a:pPr>
            <a:r>
              <a:rPr lang="en-US" sz="2600" i="0" u="none" strike="noStrike" cap="none">
                <a:solidFill>
                  <a:schemeClr val="dk1"/>
                </a:solidFill>
                <a:latin typeface="Calibri"/>
                <a:ea typeface="Calibri"/>
                <a:cs typeface="Calibri"/>
                <a:sym typeface="Calibri"/>
              </a:rPr>
              <a:t>classify_image function should have some magic</a:t>
            </a:r>
            <a:endParaRPr sz="275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432975" y="313900"/>
            <a:ext cx="7998300" cy="5670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3600" b="1"/>
              <a:t>Machine Learning: Data-Driven Approach</a:t>
            </a:r>
            <a:endParaRPr sz="3600" b="1"/>
          </a:p>
        </p:txBody>
      </p:sp>
      <p:sp>
        <p:nvSpPr>
          <p:cNvPr id="163" name="Google Shape;163;p12"/>
          <p:cNvSpPr txBox="1"/>
          <p:nvPr/>
        </p:nvSpPr>
        <p:spPr>
          <a:xfrm>
            <a:off x="663463" y="1386332"/>
            <a:ext cx="6092700" cy="1365900"/>
          </a:xfrm>
          <a:prstGeom prst="rect">
            <a:avLst/>
          </a:prstGeom>
          <a:noFill/>
          <a:ln>
            <a:noFill/>
          </a:ln>
        </p:spPr>
        <p:txBody>
          <a:bodyPr spcFirstLastPara="1" wrap="square" lIns="0" tIns="12700" rIns="0" bIns="0" anchor="t" anchorCtr="0">
            <a:spAutoFit/>
          </a:bodyPr>
          <a:lstStyle/>
          <a:p>
            <a:pPr marL="495300" marR="0" lvl="0" indent="-495933" algn="l" rtl="0">
              <a:lnSpc>
                <a:spcPct val="119375"/>
              </a:lnSpc>
              <a:spcBef>
                <a:spcPts val="0"/>
              </a:spcBef>
              <a:spcAft>
                <a:spcPts val="0"/>
              </a:spcAft>
              <a:buClr>
                <a:schemeClr val="dk1"/>
              </a:buClr>
              <a:buSzPts val="2600"/>
              <a:buFont typeface="Calibri"/>
              <a:buAutoNum type="arabicPeriod"/>
            </a:pPr>
            <a:r>
              <a:rPr lang="en-US" sz="2600" i="0" u="none" strike="noStrike" cap="none">
                <a:solidFill>
                  <a:schemeClr val="dk1"/>
                </a:solidFill>
                <a:latin typeface="Calibri"/>
                <a:ea typeface="Calibri"/>
                <a:cs typeface="Calibri"/>
                <a:sym typeface="Calibri"/>
              </a:rPr>
              <a:t>Collect a dataset of images and labels</a:t>
            </a:r>
            <a:endParaRPr sz="2600" i="0" u="none" strike="noStrike" cap="none">
              <a:solidFill>
                <a:schemeClr val="dk1"/>
              </a:solidFill>
              <a:latin typeface="Calibri"/>
              <a:ea typeface="Calibri"/>
              <a:cs typeface="Calibri"/>
              <a:sym typeface="Calibri"/>
            </a:endParaRPr>
          </a:p>
          <a:p>
            <a:pPr marL="495300" marR="0" lvl="0" indent="-495933" algn="l" rtl="0">
              <a:lnSpc>
                <a:spcPct val="118750"/>
              </a:lnSpc>
              <a:spcBef>
                <a:spcPts val="0"/>
              </a:spcBef>
              <a:spcAft>
                <a:spcPts val="0"/>
              </a:spcAft>
              <a:buClr>
                <a:schemeClr val="dk1"/>
              </a:buClr>
              <a:buSzPts val="2600"/>
              <a:buFont typeface="Calibri"/>
              <a:buAutoNum type="arabicPeriod"/>
            </a:pPr>
            <a:r>
              <a:rPr lang="en-US" sz="2600" i="0" u="none" strike="noStrike" cap="none">
                <a:solidFill>
                  <a:schemeClr val="dk1"/>
                </a:solidFill>
                <a:latin typeface="Calibri"/>
                <a:ea typeface="Calibri"/>
                <a:cs typeface="Calibri"/>
                <a:sym typeface="Calibri"/>
              </a:rPr>
              <a:t>Use Machine Learning to train a classifier</a:t>
            </a:r>
            <a:endParaRPr sz="2600" i="0" u="none" strike="noStrike" cap="none">
              <a:solidFill>
                <a:schemeClr val="dk1"/>
              </a:solidFill>
              <a:latin typeface="Calibri"/>
              <a:ea typeface="Calibri"/>
              <a:cs typeface="Calibri"/>
              <a:sym typeface="Calibri"/>
            </a:endParaRPr>
          </a:p>
          <a:p>
            <a:pPr marL="495300" marR="0" lvl="0" indent="-495932" algn="l" rtl="0">
              <a:lnSpc>
                <a:spcPct val="119375"/>
              </a:lnSpc>
              <a:spcBef>
                <a:spcPts val="0"/>
              </a:spcBef>
              <a:spcAft>
                <a:spcPts val="0"/>
              </a:spcAft>
              <a:buClr>
                <a:schemeClr val="dk1"/>
              </a:buClr>
              <a:buSzPts val="2600"/>
              <a:buFont typeface="Calibri"/>
              <a:buAutoNum type="arabicPeriod"/>
            </a:pPr>
            <a:r>
              <a:rPr lang="en-US" sz="2600" i="0" u="none" strike="noStrike" cap="none">
                <a:solidFill>
                  <a:schemeClr val="dk1"/>
                </a:solidFill>
                <a:latin typeface="Calibri"/>
                <a:ea typeface="Calibri"/>
                <a:cs typeface="Calibri"/>
                <a:sym typeface="Calibri"/>
              </a:rPr>
              <a:t>Evaluate the classifier on new images</a:t>
            </a:r>
            <a:endParaRPr sz="2600" i="0" u="none" strike="noStrike" cap="none">
              <a:solidFill>
                <a:schemeClr val="dk1"/>
              </a:solidFill>
              <a:latin typeface="Calibri"/>
              <a:ea typeface="Calibri"/>
              <a:cs typeface="Calibri"/>
              <a:sym typeface="Calibri"/>
            </a:endParaRPr>
          </a:p>
        </p:txBody>
      </p:sp>
      <p:sp>
        <p:nvSpPr>
          <p:cNvPr id="164" name="Google Shape;164;p12"/>
          <p:cNvSpPr/>
          <p:nvPr/>
        </p:nvSpPr>
        <p:spPr>
          <a:xfrm>
            <a:off x="432975" y="3510566"/>
            <a:ext cx="3150600" cy="2344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5" name="Google Shape;165;p12"/>
          <p:cNvSpPr/>
          <p:nvPr/>
        </p:nvSpPr>
        <p:spPr>
          <a:xfrm>
            <a:off x="3910332" y="3718544"/>
            <a:ext cx="4893600" cy="19599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6" name="Google Shape;166;p12"/>
          <p:cNvSpPr txBox="1">
            <a:spLocks noGrp="1"/>
          </p:cNvSpPr>
          <p:nvPr>
            <p:ph type="sldNum" idx="12"/>
          </p:nvPr>
        </p:nvSpPr>
        <p:spPr>
          <a:xfrm>
            <a:off x="6482768" y="4542305"/>
            <a:ext cx="342900" cy="277200"/>
          </a:xfrm>
          <a:prstGeom prst="rect">
            <a:avLst/>
          </a:prstGeom>
          <a:noFill/>
          <a:ln>
            <a:noFill/>
          </a:ln>
        </p:spPr>
        <p:txBody>
          <a:bodyPr spcFirstLastPara="1" wrap="square" lIns="0" tIns="0" rIns="0" bIns="0" anchor="t" anchorCtr="0">
            <a:spAutoFit/>
          </a:bodyPr>
          <a:lstStyle/>
          <a:p>
            <a:pPr marL="38100" marR="0" lvl="0" indent="0" algn="l" rtl="0">
              <a:lnSpc>
                <a:spcPct val="116111"/>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Arial"/>
                <a:ea typeface="Arial"/>
                <a:cs typeface="Arial"/>
                <a:sym typeface="Arial"/>
              </a:rPr>
              <a:t>14</a:t>
            </a:fld>
            <a:endParaRPr sz="1800" b="0" i="0" u="none" strike="noStrike" cap="none">
              <a:solidFill>
                <a:schemeClr val="lt1"/>
              </a:solidFill>
              <a:latin typeface="Arial"/>
              <a:ea typeface="Arial"/>
              <a:cs typeface="Arial"/>
              <a:sym typeface="Arial"/>
            </a:endParaRPr>
          </a:p>
        </p:txBody>
      </p:sp>
      <p:sp>
        <p:nvSpPr>
          <p:cNvPr id="167" name="Google Shape;167;p12"/>
          <p:cNvSpPr txBox="1"/>
          <p:nvPr/>
        </p:nvSpPr>
        <p:spPr>
          <a:xfrm>
            <a:off x="3751350" y="3048000"/>
            <a:ext cx="2136300" cy="446400"/>
          </a:xfrm>
          <a:prstGeom prst="rect">
            <a:avLst/>
          </a:prstGeom>
          <a:noFill/>
          <a:ln>
            <a:noFill/>
          </a:ln>
        </p:spPr>
        <p:txBody>
          <a:bodyPr spcFirstLastPara="1" wrap="square" lIns="91425" tIns="91425" rIns="91425" bIns="91425" anchor="t" anchorCtr="0">
            <a:spAutoFit/>
          </a:bodyPr>
          <a:lstStyle/>
          <a:p>
            <a:pPr marL="0" lvl="0" indent="0" algn="l" rtl="0">
              <a:spcBef>
                <a:spcPts val="715"/>
              </a:spcBef>
              <a:spcAft>
                <a:spcPts val="0"/>
              </a:spcAft>
              <a:buNone/>
            </a:pPr>
            <a:r>
              <a:rPr lang="en-US" sz="1700" b="1" u="sng">
                <a:solidFill>
                  <a:srgbClr val="38761D"/>
                </a:solidFill>
                <a:latin typeface="Calibri"/>
                <a:ea typeface="Calibri"/>
                <a:cs typeface="Calibri"/>
                <a:sym typeface="Calibri"/>
              </a:rPr>
              <a:t>Example training set</a:t>
            </a:r>
            <a:endParaRPr sz="1700" u="sng">
              <a:solidFill>
                <a:srgbClr val="38761D"/>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384725" y="839850"/>
            <a:ext cx="81462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First classifier</a:t>
            </a:r>
            <a:r>
              <a:rPr lang="en-US"/>
              <a:t>: </a:t>
            </a:r>
            <a:r>
              <a:rPr lang="en-US" b="1">
                <a:solidFill>
                  <a:srgbClr val="990000"/>
                </a:solidFill>
              </a:rPr>
              <a:t>Nearest Neighbor</a:t>
            </a:r>
            <a:endParaRPr>
              <a:solidFill>
                <a:srgbClr val="990000"/>
              </a:solidFill>
            </a:endParaRPr>
          </a:p>
        </p:txBody>
      </p:sp>
      <p:sp>
        <p:nvSpPr>
          <p:cNvPr id="173" name="Google Shape;173;p13"/>
          <p:cNvSpPr txBox="1"/>
          <p:nvPr/>
        </p:nvSpPr>
        <p:spPr>
          <a:xfrm>
            <a:off x="5863627" y="2289800"/>
            <a:ext cx="2993100" cy="3015000"/>
          </a:xfrm>
          <a:prstGeom prst="rect">
            <a:avLst/>
          </a:prstGeom>
          <a:noFill/>
          <a:ln>
            <a:noFill/>
          </a:ln>
        </p:spPr>
        <p:txBody>
          <a:bodyPr spcFirstLastPara="1" wrap="square" lIns="0" tIns="27925" rIns="0" bIns="0" anchor="t" anchorCtr="0">
            <a:spAutoFit/>
          </a:bodyPr>
          <a:lstStyle/>
          <a:p>
            <a:pPr marL="91440" marR="330200" lvl="0" indent="0" algn="l" rtl="0">
              <a:lnSpc>
                <a:spcPct val="118750"/>
              </a:lnSpc>
              <a:spcBef>
                <a:spcPts val="0"/>
              </a:spcBef>
              <a:spcAft>
                <a:spcPts val="0"/>
              </a:spcAft>
              <a:buNone/>
            </a:pPr>
            <a:r>
              <a:rPr lang="en-US" sz="2500" i="0" u="none" strike="noStrike" cap="none">
                <a:solidFill>
                  <a:schemeClr val="dk1"/>
                </a:solidFill>
                <a:latin typeface="Calibri"/>
                <a:ea typeface="Calibri"/>
                <a:cs typeface="Calibri"/>
                <a:sym typeface="Calibri"/>
              </a:rPr>
              <a:t>Memorize all  data and labels</a:t>
            </a:r>
            <a:endParaRPr sz="250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500" i="0" u="none" strike="noStrike" cap="none">
              <a:solidFill>
                <a:schemeClr val="dk1"/>
              </a:solidFill>
              <a:latin typeface="Calibri"/>
              <a:ea typeface="Calibri"/>
              <a:cs typeface="Calibri"/>
              <a:sym typeface="Calibri"/>
            </a:endParaRPr>
          </a:p>
          <a:p>
            <a:pPr marL="0" marR="0" lvl="0" indent="0" algn="l" rtl="0">
              <a:lnSpc>
                <a:spcPct val="100000"/>
              </a:lnSpc>
              <a:spcBef>
                <a:spcPts val="35"/>
              </a:spcBef>
              <a:spcAft>
                <a:spcPts val="0"/>
              </a:spcAft>
              <a:buNone/>
            </a:pPr>
            <a:endParaRPr sz="2500" i="0" u="none" strike="noStrike" cap="none">
              <a:solidFill>
                <a:schemeClr val="dk1"/>
              </a:solidFill>
              <a:latin typeface="Calibri"/>
              <a:ea typeface="Calibri"/>
              <a:cs typeface="Calibri"/>
              <a:sym typeface="Calibri"/>
            </a:endParaRPr>
          </a:p>
          <a:p>
            <a:pPr marL="12700" marR="5080" lvl="0" indent="0" algn="l" rtl="0">
              <a:lnSpc>
                <a:spcPct val="118750"/>
              </a:lnSpc>
              <a:spcBef>
                <a:spcPts val="0"/>
              </a:spcBef>
              <a:spcAft>
                <a:spcPts val="0"/>
              </a:spcAft>
              <a:buNone/>
            </a:pPr>
            <a:r>
              <a:rPr lang="en-US" sz="2500" i="0" u="none" strike="noStrike" cap="none">
                <a:solidFill>
                  <a:schemeClr val="dk1"/>
                </a:solidFill>
                <a:latin typeface="Calibri"/>
                <a:ea typeface="Calibri"/>
                <a:cs typeface="Calibri"/>
                <a:sym typeface="Calibri"/>
              </a:rPr>
              <a:t>Predict the label  of the most similar  training image</a:t>
            </a:r>
            <a:endParaRPr sz="2500" i="0" u="none" strike="noStrike" cap="none">
              <a:solidFill>
                <a:schemeClr val="dk1"/>
              </a:solidFill>
              <a:latin typeface="Calibri"/>
              <a:ea typeface="Calibri"/>
              <a:cs typeface="Calibri"/>
              <a:sym typeface="Calibri"/>
            </a:endParaRPr>
          </a:p>
        </p:txBody>
      </p:sp>
      <p:sp>
        <p:nvSpPr>
          <p:cNvPr id="174" name="Google Shape;174;p13"/>
          <p:cNvSpPr/>
          <p:nvPr/>
        </p:nvSpPr>
        <p:spPr>
          <a:xfrm>
            <a:off x="292649" y="2034297"/>
            <a:ext cx="4162500" cy="2895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175" name="Google Shape;175;p13"/>
          <p:cNvGrpSpPr/>
          <p:nvPr/>
        </p:nvGrpSpPr>
        <p:grpSpPr>
          <a:xfrm>
            <a:off x="4552290" y="2636387"/>
            <a:ext cx="1115510" cy="122969"/>
            <a:chOff x="4552290" y="1626736"/>
            <a:chExt cx="1115510" cy="122969"/>
          </a:xfrm>
        </p:grpSpPr>
        <p:sp>
          <p:nvSpPr>
            <p:cNvPr id="176" name="Google Shape;176;p13"/>
            <p:cNvSpPr/>
            <p:nvPr/>
          </p:nvSpPr>
          <p:spPr>
            <a:xfrm>
              <a:off x="4552290" y="1688221"/>
              <a:ext cx="971550" cy="0"/>
            </a:xfrm>
            <a:custGeom>
              <a:avLst/>
              <a:gdLst/>
              <a:ahLst/>
              <a:cxnLst/>
              <a:rect l="l" t="t" r="r" b="b"/>
              <a:pathLst>
                <a:path w="971550" h="120000" extrusionOk="0">
                  <a:moveTo>
                    <a:pt x="0" y="0"/>
                  </a:moveTo>
                  <a:lnTo>
                    <a:pt x="971548" y="0"/>
                  </a:lnTo>
                </a:path>
              </a:pathLst>
            </a:custGeom>
            <a:noFill/>
            <a:ln w="28550"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7" name="Google Shape;177;p13"/>
            <p:cNvSpPr/>
            <p:nvPr/>
          </p:nvSpPr>
          <p:spPr>
            <a:xfrm>
              <a:off x="5509551" y="1626736"/>
              <a:ext cx="158249" cy="12296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3"/>
          <p:cNvGrpSpPr/>
          <p:nvPr/>
        </p:nvGrpSpPr>
        <p:grpSpPr>
          <a:xfrm>
            <a:off x="4552290" y="4232830"/>
            <a:ext cx="1115510" cy="122974"/>
            <a:chOff x="4552290" y="3223180"/>
            <a:chExt cx="1115510" cy="122974"/>
          </a:xfrm>
        </p:grpSpPr>
        <p:sp>
          <p:nvSpPr>
            <p:cNvPr id="179" name="Google Shape;179;p13"/>
            <p:cNvSpPr/>
            <p:nvPr/>
          </p:nvSpPr>
          <p:spPr>
            <a:xfrm>
              <a:off x="4552290" y="3284668"/>
              <a:ext cx="971550" cy="0"/>
            </a:xfrm>
            <a:custGeom>
              <a:avLst/>
              <a:gdLst/>
              <a:ahLst/>
              <a:cxnLst/>
              <a:rect l="l" t="t" r="r" b="b"/>
              <a:pathLst>
                <a:path w="971550" h="120000" extrusionOk="0">
                  <a:moveTo>
                    <a:pt x="0" y="0"/>
                  </a:moveTo>
                  <a:lnTo>
                    <a:pt x="971523" y="0"/>
                  </a:lnTo>
                </a:path>
              </a:pathLst>
            </a:custGeom>
            <a:noFill/>
            <a:ln w="28550"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0" name="Google Shape;180;p13"/>
            <p:cNvSpPr/>
            <p:nvPr/>
          </p:nvSpPr>
          <p:spPr>
            <a:xfrm>
              <a:off x="5509526" y="3223180"/>
              <a:ext cx="158274" cy="12297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5"/>
          <p:cNvSpPr txBox="1">
            <a:spLocks noGrp="1"/>
          </p:cNvSpPr>
          <p:nvPr>
            <p:ph type="title"/>
          </p:nvPr>
        </p:nvSpPr>
        <p:spPr>
          <a:xfrm>
            <a:off x="394908" y="306450"/>
            <a:ext cx="62112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Example Dataset: </a:t>
            </a:r>
            <a:r>
              <a:rPr lang="en-US" b="1"/>
              <a:t>CIFAR10</a:t>
            </a:r>
            <a:endParaRPr/>
          </a:p>
        </p:txBody>
      </p:sp>
      <p:sp>
        <p:nvSpPr>
          <p:cNvPr id="186" name="Google Shape;186;p15"/>
          <p:cNvSpPr txBox="1"/>
          <p:nvPr/>
        </p:nvSpPr>
        <p:spPr>
          <a:xfrm>
            <a:off x="1255470" y="1314565"/>
            <a:ext cx="2484000" cy="938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i="0" u="none" strike="noStrike" cap="none">
                <a:solidFill>
                  <a:schemeClr val="dk1"/>
                </a:solidFill>
                <a:latin typeface="Calibri"/>
                <a:ea typeface="Calibri"/>
                <a:cs typeface="Calibri"/>
                <a:sym typeface="Calibri"/>
              </a:rPr>
              <a:t>10 </a:t>
            </a:r>
            <a:r>
              <a:rPr lang="en-US" sz="2000" i="0" u="none" strike="noStrike" cap="none">
                <a:solidFill>
                  <a:schemeClr val="dk1"/>
                </a:solidFill>
                <a:latin typeface="Calibri"/>
                <a:ea typeface="Calibri"/>
                <a:cs typeface="Calibri"/>
                <a:sym typeface="Calibri"/>
              </a:rPr>
              <a:t>classes</a:t>
            </a:r>
            <a:endParaRPr sz="2000" i="0" u="none" strike="noStrike" cap="none">
              <a:solidFill>
                <a:schemeClr val="dk1"/>
              </a:solidFill>
              <a:latin typeface="Calibri"/>
              <a:ea typeface="Calibri"/>
              <a:cs typeface="Calibri"/>
              <a:sym typeface="Calibri"/>
            </a:endParaRPr>
          </a:p>
          <a:p>
            <a:pPr marL="12700" marR="0" lvl="0" indent="0" algn="l" rtl="0">
              <a:lnSpc>
                <a:spcPct val="100000"/>
              </a:lnSpc>
              <a:spcBef>
                <a:spcPts val="15"/>
              </a:spcBef>
              <a:spcAft>
                <a:spcPts val="0"/>
              </a:spcAft>
              <a:buNone/>
            </a:pPr>
            <a:r>
              <a:rPr lang="en-US" sz="2000" b="1" i="0" u="none" strike="noStrike" cap="none">
                <a:solidFill>
                  <a:schemeClr val="dk1"/>
                </a:solidFill>
                <a:latin typeface="Calibri"/>
                <a:ea typeface="Calibri"/>
                <a:cs typeface="Calibri"/>
                <a:sym typeface="Calibri"/>
              </a:rPr>
              <a:t>50,000 </a:t>
            </a:r>
            <a:r>
              <a:rPr lang="en-US" sz="2000" i="0" u="none" strike="noStrike" cap="none">
                <a:solidFill>
                  <a:schemeClr val="dk1"/>
                </a:solidFill>
                <a:latin typeface="Calibri"/>
                <a:ea typeface="Calibri"/>
                <a:cs typeface="Calibri"/>
                <a:sym typeface="Calibri"/>
              </a:rPr>
              <a:t>training images</a:t>
            </a:r>
            <a:endParaRPr sz="2000" i="0" u="none" strike="noStrike" cap="none">
              <a:solidFill>
                <a:schemeClr val="dk1"/>
              </a:solidFill>
              <a:latin typeface="Calibri"/>
              <a:ea typeface="Calibri"/>
              <a:cs typeface="Calibri"/>
              <a:sym typeface="Calibri"/>
            </a:endParaRPr>
          </a:p>
          <a:p>
            <a:pPr marL="12700" lvl="0" indent="0" algn="l" rtl="0">
              <a:spcBef>
                <a:spcPts val="0"/>
              </a:spcBef>
              <a:spcAft>
                <a:spcPts val="0"/>
              </a:spcAft>
              <a:buClr>
                <a:schemeClr val="dk1"/>
              </a:buClr>
              <a:buFont typeface="Arial"/>
              <a:buNone/>
            </a:pPr>
            <a:r>
              <a:rPr lang="en-US" sz="2000" b="1">
                <a:solidFill>
                  <a:schemeClr val="dk1"/>
                </a:solidFill>
                <a:latin typeface="Calibri"/>
                <a:ea typeface="Calibri"/>
                <a:cs typeface="Calibri"/>
                <a:sym typeface="Calibri"/>
              </a:rPr>
              <a:t>10,000 </a:t>
            </a:r>
            <a:r>
              <a:rPr lang="en-US" sz="2000">
                <a:solidFill>
                  <a:schemeClr val="dk1"/>
                </a:solidFill>
                <a:latin typeface="Calibri"/>
                <a:ea typeface="Calibri"/>
                <a:cs typeface="Calibri"/>
                <a:sym typeface="Calibri"/>
              </a:rPr>
              <a:t>testing images</a:t>
            </a:r>
            <a:endParaRPr sz="2000">
              <a:solidFill>
                <a:schemeClr val="dk1"/>
              </a:solidFill>
              <a:latin typeface="Calibri"/>
              <a:ea typeface="Calibri"/>
              <a:cs typeface="Calibri"/>
              <a:sym typeface="Calibri"/>
            </a:endParaRPr>
          </a:p>
        </p:txBody>
      </p:sp>
      <p:sp>
        <p:nvSpPr>
          <p:cNvPr id="187" name="Google Shape;187;p15"/>
          <p:cNvSpPr txBox="1"/>
          <p:nvPr/>
        </p:nvSpPr>
        <p:spPr>
          <a:xfrm>
            <a:off x="4845117" y="1905742"/>
            <a:ext cx="38355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i="0" u="none" strike="noStrike" cap="none">
                <a:solidFill>
                  <a:schemeClr val="dk1"/>
                </a:solidFill>
                <a:latin typeface="Calibri"/>
                <a:ea typeface="Calibri"/>
                <a:cs typeface="Calibri"/>
                <a:sym typeface="Calibri"/>
              </a:rPr>
              <a:t>Test images and nearest neighbors</a:t>
            </a:r>
            <a:endParaRPr sz="2000" i="0" u="none" strike="noStrike" cap="none">
              <a:solidFill>
                <a:schemeClr val="dk1"/>
              </a:solidFill>
              <a:latin typeface="Calibri"/>
              <a:ea typeface="Calibri"/>
              <a:cs typeface="Calibri"/>
              <a:sym typeface="Calibri"/>
            </a:endParaRPr>
          </a:p>
        </p:txBody>
      </p:sp>
      <p:sp>
        <p:nvSpPr>
          <p:cNvPr id="188" name="Google Shape;188;p15"/>
          <p:cNvSpPr/>
          <p:nvPr/>
        </p:nvSpPr>
        <p:spPr>
          <a:xfrm>
            <a:off x="592175" y="2363257"/>
            <a:ext cx="3810600" cy="2907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9" name="Google Shape;189;p15"/>
          <p:cNvSpPr/>
          <p:nvPr/>
        </p:nvSpPr>
        <p:spPr>
          <a:xfrm>
            <a:off x="4693226" y="2341298"/>
            <a:ext cx="0" cy="2933769"/>
          </a:xfrm>
          <a:custGeom>
            <a:avLst/>
            <a:gdLst/>
            <a:ahLst/>
            <a:cxnLst/>
            <a:rect l="l" t="t" r="r" b="b"/>
            <a:pathLst>
              <a:path w="120000" h="2710179" extrusionOk="0">
                <a:moveTo>
                  <a:pt x="0" y="0"/>
                </a:moveTo>
                <a:lnTo>
                  <a:pt x="0" y="2709894"/>
                </a:lnTo>
              </a:path>
            </a:pathLst>
          </a:custGeom>
          <a:noFill/>
          <a:ln w="28550"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0" name="Google Shape;190;p15"/>
          <p:cNvSpPr/>
          <p:nvPr/>
        </p:nvSpPr>
        <p:spPr>
          <a:xfrm>
            <a:off x="5002696" y="2329181"/>
            <a:ext cx="3554700" cy="2975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1" name="Google Shape;191;p15"/>
          <p:cNvSpPr txBox="1"/>
          <p:nvPr/>
        </p:nvSpPr>
        <p:spPr>
          <a:xfrm>
            <a:off x="247894" y="5371494"/>
            <a:ext cx="3560700" cy="97500"/>
          </a:xfrm>
          <a:prstGeom prst="rect">
            <a:avLst/>
          </a:prstGeom>
          <a:noFill/>
          <a:ln>
            <a:noFill/>
          </a:ln>
        </p:spPr>
        <p:txBody>
          <a:bodyPr spcFirstLastPara="1" wrap="square" lIns="0" tIns="5075" rIns="0" bIns="0" anchor="t" anchorCtr="0">
            <a:spAutoFit/>
          </a:bodyPr>
          <a:lstStyle/>
          <a:p>
            <a:pPr marL="12700" marR="0" lvl="0" indent="0" algn="l" rtl="0">
              <a:lnSpc>
                <a:spcPct val="100000"/>
              </a:lnSpc>
              <a:spcBef>
                <a:spcPts val="0"/>
              </a:spcBef>
              <a:spcAft>
                <a:spcPts val="0"/>
              </a:spcAft>
              <a:buNone/>
            </a:pPr>
            <a:r>
              <a:rPr lang="en-US" sz="600" b="0" i="0" u="none" strike="noStrike" cap="none">
                <a:solidFill>
                  <a:schemeClr val="dk1"/>
                </a:solidFill>
                <a:latin typeface="Arial"/>
                <a:ea typeface="Arial"/>
                <a:cs typeface="Arial"/>
                <a:sym typeface="Arial"/>
              </a:rPr>
              <a:t>Alex Krizhevsky, “Learning Multiple Layers of Features from Tiny Images”, Technical Report, 2009.</a:t>
            </a:r>
            <a:endParaRPr sz="600" b="0" i="0" u="none" strike="noStrike" cap="non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95"/>
        <p:cNvGrpSpPr/>
        <p:nvPr/>
      </p:nvGrpSpPr>
      <p:grpSpPr>
        <a:xfrm>
          <a:off x="0" y="0"/>
          <a:ext cx="0" cy="0"/>
          <a:chOff x="0" y="0"/>
          <a:chExt cx="0" cy="0"/>
        </a:xfrm>
      </p:grpSpPr>
      <p:sp>
        <p:nvSpPr>
          <p:cNvPr id="196" name="Google Shape;196;p38"/>
          <p:cNvSpPr txBox="1">
            <a:spLocks noGrp="1"/>
          </p:cNvSpPr>
          <p:nvPr>
            <p:ph type="title"/>
          </p:nvPr>
        </p:nvSpPr>
        <p:spPr>
          <a:xfrm>
            <a:off x="857000" y="82550"/>
            <a:ext cx="8092500" cy="1231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Nearest Neighbor classifier </a:t>
            </a:r>
            <a:endParaRPr b="1"/>
          </a:p>
          <a:p>
            <a:pPr marL="1828800" lvl="0" indent="457200" algn="l" rtl="0">
              <a:lnSpc>
                <a:spcPct val="100000"/>
              </a:lnSpc>
              <a:spcBef>
                <a:spcPts val="0"/>
              </a:spcBef>
              <a:spcAft>
                <a:spcPts val="0"/>
              </a:spcAft>
              <a:buSzPts val="1400"/>
              <a:buNone/>
            </a:pPr>
            <a:r>
              <a:rPr lang="en-US" b="1">
                <a:solidFill>
                  <a:srgbClr val="990000"/>
                </a:solidFill>
              </a:rPr>
              <a:t>for two dimensional data</a:t>
            </a:r>
            <a:endParaRPr b="1">
              <a:solidFill>
                <a:srgbClr val="990000"/>
              </a:solidFill>
            </a:endParaRPr>
          </a:p>
        </p:txBody>
      </p:sp>
      <p:pic>
        <p:nvPicPr>
          <p:cNvPr id="197" name="Google Shape;197;p38"/>
          <p:cNvPicPr preferRelativeResize="0"/>
          <p:nvPr/>
        </p:nvPicPr>
        <p:blipFill rotWithShape="1">
          <a:blip r:embed="rId3">
            <a:alphaModFix/>
          </a:blip>
          <a:srcRect/>
          <a:stretch/>
        </p:blipFill>
        <p:spPr>
          <a:xfrm>
            <a:off x="13188" y="2218765"/>
            <a:ext cx="8918140" cy="2348753"/>
          </a:xfrm>
          <a:prstGeom prst="rect">
            <a:avLst/>
          </a:prstGeom>
          <a:noFill/>
          <a:ln>
            <a:noFill/>
          </a:ln>
        </p:spPr>
      </p:pic>
      <p:pic>
        <p:nvPicPr>
          <p:cNvPr id="198" name="Google Shape;198;p38"/>
          <p:cNvPicPr preferRelativeResize="0"/>
          <p:nvPr/>
        </p:nvPicPr>
        <p:blipFill rotWithShape="1">
          <a:blip r:embed="rId4">
            <a:alphaModFix/>
          </a:blip>
          <a:srcRect/>
          <a:stretch/>
        </p:blipFill>
        <p:spPr>
          <a:xfrm>
            <a:off x="6054495" y="2214843"/>
            <a:ext cx="2981325" cy="2352675"/>
          </a:xfrm>
          <a:prstGeom prst="rect">
            <a:avLst/>
          </a:prstGeom>
          <a:noFill/>
          <a:ln>
            <a:noFill/>
          </a:ln>
        </p:spPr>
      </p:pic>
      <p:pic>
        <p:nvPicPr>
          <p:cNvPr id="199" name="Google Shape;199;p38"/>
          <p:cNvPicPr preferRelativeResize="0"/>
          <p:nvPr/>
        </p:nvPicPr>
        <p:blipFill rotWithShape="1">
          <a:blip r:embed="rId5">
            <a:alphaModFix/>
          </a:blip>
          <a:srcRect/>
          <a:stretch/>
        </p:blipFill>
        <p:spPr>
          <a:xfrm>
            <a:off x="8087942" y="3391180"/>
            <a:ext cx="666750" cy="49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pic>
        <p:nvPicPr>
          <p:cNvPr id="204" name="Google Shape;204;p39"/>
          <p:cNvPicPr preferRelativeResize="0"/>
          <p:nvPr/>
        </p:nvPicPr>
        <p:blipFill rotWithShape="1">
          <a:blip r:embed="rId3">
            <a:alphaModFix/>
          </a:blip>
          <a:srcRect/>
          <a:stretch/>
        </p:blipFill>
        <p:spPr>
          <a:xfrm>
            <a:off x="13188" y="2142565"/>
            <a:ext cx="8918140" cy="2348753"/>
          </a:xfrm>
          <a:prstGeom prst="rect">
            <a:avLst/>
          </a:prstGeom>
          <a:noFill/>
          <a:ln>
            <a:noFill/>
          </a:ln>
        </p:spPr>
      </p:pic>
      <p:pic>
        <p:nvPicPr>
          <p:cNvPr id="205" name="Google Shape;205;p39"/>
          <p:cNvPicPr preferRelativeResize="0"/>
          <p:nvPr/>
        </p:nvPicPr>
        <p:blipFill rotWithShape="1">
          <a:blip r:embed="rId4">
            <a:alphaModFix/>
          </a:blip>
          <a:srcRect/>
          <a:stretch/>
        </p:blipFill>
        <p:spPr>
          <a:xfrm>
            <a:off x="6054495" y="2138643"/>
            <a:ext cx="2981325" cy="2352675"/>
          </a:xfrm>
          <a:prstGeom prst="rect">
            <a:avLst/>
          </a:prstGeom>
          <a:noFill/>
          <a:ln>
            <a:noFill/>
          </a:ln>
        </p:spPr>
      </p:pic>
      <p:pic>
        <p:nvPicPr>
          <p:cNvPr id="206" name="Google Shape;206;p39"/>
          <p:cNvPicPr preferRelativeResize="0"/>
          <p:nvPr/>
        </p:nvPicPr>
        <p:blipFill rotWithShape="1">
          <a:blip r:embed="rId5">
            <a:alphaModFix/>
          </a:blip>
          <a:srcRect/>
          <a:stretch/>
        </p:blipFill>
        <p:spPr>
          <a:xfrm>
            <a:off x="7819465" y="3514719"/>
            <a:ext cx="228600" cy="209550"/>
          </a:xfrm>
          <a:prstGeom prst="rect">
            <a:avLst/>
          </a:prstGeom>
          <a:noFill/>
          <a:ln>
            <a:noFill/>
          </a:ln>
        </p:spPr>
      </p:pic>
      <p:pic>
        <p:nvPicPr>
          <p:cNvPr id="207" name="Google Shape;207;p39"/>
          <p:cNvPicPr preferRelativeResize="0"/>
          <p:nvPr/>
        </p:nvPicPr>
        <p:blipFill rotWithShape="1">
          <a:blip r:embed="rId6">
            <a:alphaModFix/>
          </a:blip>
          <a:srcRect/>
          <a:stretch/>
        </p:blipFill>
        <p:spPr>
          <a:xfrm>
            <a:off x="8087942" y="3314980"/>
            <a:ext cx="666750" cy="495300"/>
          </a:xfrm>
          <a:prstGeom prst="rect">
            <a:avLst/>
          </a:prstGeom>
          <a:noFill/>
          <a:ln>
            <a:noFill/>
          </a:ln>
        </p:spPr>
      </p:pic>
      <p:sp>
        <p:nvSpPr>
          <p:cNvPr id="208" name="Google Shape;208;p39"/>
          <p:cNvSpPr txBox="1">
            <a:spLocks noGrp="1"/>
          </p:cNvSpPr>
          <p:nvPr>
            <p:ph type="title"/>
          </p:nvPr>
        </p:nvSpPr>
        <p:spPr>
          <a:xfrm>
            <a:off x="857000" y="82550"/>
            <a:ext cx="8092500" cy="1231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Nearest Neighbor classifier </a:t>
            </a:r>
            <a:endParaRPr b="1"/>
          </a:p>
          <a:p>
            <a:pPr marL="1828800" lvl="0" indent="457200" algn="l" rtl="0">
              <a:lnSpc>
                <a:spcPct val="100000"/>
              </a:lnSpc>
              <a:spcBef>
                <a:spcPts val="0"/>
              </a:spcBef>
              <a:spcAft>
                <a:spcPts val="0"/>
              </a:spcAft>
              <a:buSzPts val="1400"/>
              <a:buNone/>
            </a:pPr>
            <a:r>
              <a:rPr lang="en-US" b="1">
                <a:solidFill>
                  <a:srgbClr val="990000"/>
                </a:solidFill>
              </a:rPr>
              <a:t>for two dimensional data</a:t>
            </a:r>
            <a:endParaRPr b="1">
              <a:solidFill>
                <a:srgbClr val="99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16"/>
          <p:cNvSpPr txBox="1">
            <a:spLocks noGrp="1"/>
          </p:cNvSpPr>
          <p:nvPr>
            <p:ph type="title"/>
          </p:nvPr>
        </p:nvSpPr>
        <p:spPr>
          <a:xfrm>
            <a:off x="384725" y="458850"/>
            <a:ext cx="85083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Distance Metric </a:t>
            </a:r>
            <a:r>
              <a:rPr lang="en-US"/>
              <a:t>to compare images</a:t>
            </a:r>
            <a:endParaRPr/>
          </a:p>
        </p:txBody>
      </p:sp>
      <p:sp>
        <p:nvSpPr>
          <p:cNvPr id="214" name="Google Shape;214;p16"/>
          <p:cNvSpPr/>
          <p:nvPr/>
        </p:nvSpPr>
        <p:spPr>
          <a:xfrm>
            <a:off x="252700" y="2538921"/>
            <a:ext cx="8820900" cy="2513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5" name="Google Shape;215;p16"/>
          <p:cNvSpPr/>
          <p:nvPr/>
        </p:nvSpPr>
        <p:spPr>
          <a:xfrm>
            <a:off x="3058994" y="1522948"/>
            <a:ext cx="2464500" cy="6732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6" name="Google Shape;216;p16"/>
          <p:cNvSpPr txBox="1"/>
          <p:nvPr/>
        </p:nvSpPr>
        <p:spPr>
          <a:xfrm>
            <a:off x="537125" y="1583781"/>
            <a:ext cx="23136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800" b="1" i="0" u="none" strike="noStrike" cap="none">
                <a:solidFill>
                  <a:schemeClr val="dk1"/>
                </a:solidFill>
                <a:latin typeface="Calibri"/>
                <a:ea typeface="Calibri"/>
                <a:cs typeface="Calibri"/>
                <a:sym typeface="Calibri"/>
              </a:rPr>
              <a:t>L1 distance:</a:t>
            </a:r>
            <a:endParaRPr sz="2800" i="0" u="none" strike="noStrike" cap="none">
              <a:solidFill>
                <a:schemeClr val="dk1"/>
              </a:solidFill>
              <a:latin typeface="Calibri"/>
              <a:ea typeface="Calibri"/>
              <a:cs typeface="Calibri"/>
              <a:sym typeface="Calibri"/>
            </a:endParaRPr>
          </a:p>
        </p:txBody>
      </p:sp>
      <p:sp>
        <p:nvSpPr>
          <p:cNvPr id="217" name="Google Shape;217;p16"/>
          <p:cNvSpPr txBox="1">
            <a:spLocks noGrp="1"/>
          </p:cNvSpPr>
          <p:nvPr>
            <p:ph type="dt" idx="10"/>
          </p:nvPr>
        </p:nvSpPr>
        <p:spPr>
          <a:xfrm>
            <a:off x="57000" y="5550489"/>
            <a:ext cx="4515000" cy="321306"/>
          </a:xfrm>
          <a:prstGeom prst="rect">
            <a:avLst/>
          </a:prstGeom>
          <a:noFill/>
          <a:ln>
            <a:noFill/>
          </a:ln>
        </p:spPr>
        <p:txBody>
          <a:bodyPr spcFirstLastPara="1" wrap="square" lIns="0" tIns="0" rIns="0" bIns="0" anchor="t" anchorCtr="0">
            <a:spAutoFit/>
          </a:bodyPr>
          <a:lstStyle/>
          <a:p>
            <a:pPr marL="12700" lvl="0" indent="0" algn="l" rtl="0">
              <a:lnSpc>
                <a:spcPct val="116111"/>
              </a:lnSpc>
              <a:spcBef>
                <a:spcPts val="0"/>
              </a:spcBef>
              <a:spcAft>
                <a:spcPts val="0"/>
              </a:spcAft>
              <a:buSzPts val="1400"/>
              <a:buNone/>
            </a:pPr>
            <a:r>
              <a:rPr lang="en-US"/>
              <a:t>Fei-Fei Li &amp; Justin Johnson &amp; Serena Yeung</a:t>
            </a:r>
            <a:endParaRPr/>
          </a:p>
        </p:txBody>
      </p:sp>
      <p:sp>
        <p:nvSpPr>
          <p:cNvPr id="218" name="Google Shape;218;p16"/>
          <p:cNvSpPr txBox="1"/>
          <p:nvPr/>
        </p:nvSpPr>
        <p:spPr>
          <a:xfrm>
            <a:off x="5105644" y="5550489"/>
            <a:ext cx="1117600"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FFFF"/>
                </a:solidFill>
                <a:latin typeface="Arial"/>
                <a:ea typeface="Arial"/>
                <a:cs typeface="Arial"/>
                <a:sym typeface="Arial"/>
              </a:rPr>
              <a:t>Lecture 2 -</a:t>
            </a:r>
            <a:endParaRPr sz="1800" b="0" i="0" u="none" strike="noStrike" cap="none">
              <a:solidFill>
                <a:schemeClr val="dk1"/>
              </a:solidFill>
              <a:latin typeface="Arial"/>
              <a:ea typeface="Arial"/>
              <a:cs typeface="Arial"/>
              <a:sym typeface="Arial"/>
            </a:endParaRPr>
          </a:p>
        </p:txBody>
      </p:sp>
      <p:sp>
        <p:nvSpPr>
          <p:cNvPr id="219" name="Google Shape;219;p16"/>
          <p:cNvSpPr txBox="1">
            <a:spLocks noGrp="1"/>
          </p:cNvSpPr>
          <p:nvPr>
            <p:ph type="sldNum" idx="12"/>
          </p:nvPr>
        </p:nvSpPr>
        <p:spPr>
          <a:xfrm>
            <a:off x="6344465" y="4540829"/>
            <a:ext cx="330900" cy="277200"/>
          </a:xfrm>
          <a:prstGeom prst="rect">
            <a:avLst/>
          </a:prstGeom>
          <a:noFill/>
          <a:ln>
            <a:noFill/>
          </a:ln>
        </p:spPr>
        <p:txBody>
          <a:bodyPr spcFirstLastPara="1" wrap="square" lIns="0" tIns="0" rIns="0" bIns="0" anchor="t" anchorCtr="0">
            <a:spAutoFit/>
          </a:bodyPr>
          <a:lstStyle/>
          <a:p>
            <a:pPr marL="38100" marR="0" lvl="0" indent="0" algn="l" rtl="0">
              <a:lnSpc>
                <a:spcPct val="116111"/>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Arial"/>
                <a:ea typeface="Arial"/>
                <a:cs typeface="Arial"/>
                <a:sym typeface="Arial"/>
              </a:rPr>
              <a:t>19</a:t>
            </a:fld>
            <a:endParaRPr sz="1800" b="0" i="0" u="none" strike="noStrike" cap="none">
              <a:solidFill>
                <a:schemeClr val="lt1"/>
              </a:solidFill>
              <a:latin typeface="Arial"/>
              <a:ea typeface="Arial"/>
              <a:cs typeface="Arial"/>
              <a:sym typeface="Arial"/>
            </a:endParaRPr>
          </a:p>
        </p:txBody>
      </p:sp>
      <p:sp>
        <p:nvSpPr>
          <p:cNvPr id="220" name="Google Shape;220;p16"/>
          <p:cNvSpPr txBox="1"/>
          <p:nvPr/>
        </p:nvSpPr>
        <p:spPr>
          <a:xfrm>
            <a:off x="8263508" y="3582031"/>
            <a:ext cx="322500" cy="243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500" b="1" i="0" u="none" strike="noStrike" cap="none">
                <a:solidFill>
                  <a:schemeClr val="dk1"/>
                </a:solidFill>
                <a:latin typeface="Calibri"/>
                <a:ea typeface="Calibri"/>
                <a:cs typeface="Calibri"/>
                <a:sym typeface="Calibri"/>
              </a:rPr>
              <a:t>add</a:t>
            </a:r>
            <a:endParaRPr sz="1500" b="1" i="0" u="none" strike="noStrike" cap="none">
              <a:solidFill>
                <a:schemeClr val="dk1"/>
              </a:solidFill>
              <a:latin typeface="Calibri"/>
              <a:ea typeface="Calibri"/>
              <a:cs typeface="Calibri"/>
              <a:sym typeface="Calibri"/>
            </a:endParaRPr>
          </a:p>
        </p:txBody>
      </p:sp>
      <p:sp>
        <p:nvSpPr>
          <p:cNvPr id="221" name="Google Shape;221;p16"/>
          <p:cNvSpPr txBox="1"/>
          <p:nvPr/>
        </p:nvSpPr>
        <p:spPr>
          <a:xfrm>
            <a:off x="1126342" y="5365370"/>
            <a:ext cx="72780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800" b="1" i="0" u="none" strike="noStrike" cap="none">
                <a:solidFill>
                  <a:srgbClr val="38761D"/>
                </a:solidFill>
                <a:latin typeface="Calibri"/>
                <a:ea typeface="Calibri"/>
                <a:cs typeface="Calibri"/>
                <a:sym typeface="Calibri"/>
              </a:rPr>
              <a:t>We generally use L2 distance as distance metric</a:t>
            </a:r>
            <a:endParaRPr sz="2800" i="0" u="none" strike="noStrike" cap="none">
              <a:solidFill>
                <a:srgbClr val="38761D"/>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2410175" y="82550"/>
            <a:ext cx="43236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Who we are?</a:t>
            </a:r>
            <a:endParaRPr b="1"/>
          </a:p>
        </p:txBody>
      </p:sp>
      <p:sp>
        <p:nvSpPr>
          <p:cNvPr id="47" name="Google Shape;47;p19"/>
          <p:cNvSpPr txBox="1"/>
          <p:nvPr/>
        </p:nvSpPr>
        <p:spPr>
          <a:xfrm>
            <a:off x="730599" y="1344375"/>
            <a:ext cx="7722935" cy="3093154"/>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solidFill>
                  <a:schemeClr val="dk1"/>
                </a:solidFill>
                <a:latin typeface="Calibri"/>
                <a:ea typeface="Calibri"/>
                <a:cs typeface="Calibri"/>
                <a:sym typeface="Calibri"/>
              </a:rPr>
              <a:t>Dr. AKM </a:t>
            </a:r>
            <a:r>
              <a:rPr lang="en-US" sz="2500" b="1" err="1">
                <a:solidFill>
                  <a:schemeClr val="dk1"/>
                </a:solidFill>
                <a:latin typeface="Calibri"/>
                <a:ea typeface="Calibri"/>
                <a:cs typeface="Calibri"/>
                <a:sym typeface="Calibri"/>
              </a:rPr>
              <a:t>Mahbubur</a:t>
            </a:r>
            <a:r>
              <a:rPr lang="en-US" sz="2500" b="1">
                <a:solidFill>
                  <a:schemeClr val="dk1"/>
                </a:solidFill>
                <a:latin typeface="Calibri"/>
                <a:ea typeface="Calibri"/>
                <a:cs typeface="Calibri"/>
                <a:sym typeface="Calibri"/>
              </a:rPr>
              <a:t> Rahman </a:t>
            </a:r>
            <a:endParaRPr sz="2500" b="1">
              <a:solidFill>
                <a:schemeClr val="dk1"/>
              </a:solidFill>
              <a:latin typeface="Calibri"/>
              <a:ea typeface="Calibri"/>
              <a:cs typeface="Calibri"/>
              <a:sym typeface="Calibri"/>
            </a:endParaRPr>
          </a:p>
          <a:p>
            <a:pPr marL="0" lvl="0" indent="457200" algn="l" rtl="0">
              <a:spcBef>
                <a:spcPts val="0"/>
              </a:spcBef>
              <a:spcAft>
                <a:spcPts val="0"/>
              </a:spcAft>
              <a:buClr>
                <a:schemeClr val="dk1"/>
              </a:buClr>
              <a:buSzPts val="1100"/>
              <a:buFont typeface="Arial"/>
              <a:buNone/>
            </a:pPr>
            <a:r>
              <a:rPr lang="en-US" sz="2500">
                <a:solidFill>
                  <a:schemeClr val="dk1"/>
                </a:solidFill>
                <a:latin typeface="Calibri"/>
                <a:ea typeface="Calibri"/>
                <a:cs typeface="Calibri"/>
                <a:sym typeface="Calibri"/>
              </a:rPr>
              <a:t>Associate Professor, Director Data Science wing</a:t>
            </a:r>
            <a:endParaRPr sz="25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5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600" b="1">
                <a:solidFill>
                  <a:schemeClr val="dk2"/>
                </a:solidFill>
                <a:latin typeface="Calibri"/>
                <a:ea typeface="Calibri"/>
                <a:cs typeface="Calibri"/>
                <a:sym typeface="Calibri"/>
              </a:rPr>
              <a:t>Research Assistants</a:t>
            </a:r>
            <a:endParaRPr sz="2600" b="1">
              <a:solidFill>
                <a:schemeClr val="dk2"/>
              </a:solidFill>
              <a:latin typeface="Calibri"/>
              <a:ea typeface="Calibri"/>
              <a:cs typeface="Calibri"/>
              <a:sym typeface="Calibri"/>
            </a:endParaRPr>
          </a:p>
          <a:p>
            <a:pPr marL="0" lvl="0" indent="457200" algn="l" rtl="0">
              <a:spcBef>
                <a:spcPts val="0"/>
              </a:spcBef>
              <a:spcAft>
                <a:spcPts val="0"/>
              </a:spcAft>
              <a:buClr>
                <a:schemeClr val="dk1"/>
              </a:buClr>
              <a:buSzPts val="1100"/>
              <a:buFont typeface="Arial"/>
              <a:buNone/>
            </a:pPr>
            <a:r>
              <a:rPr lang="en-US" sz="2500">
                <a:solidFill>
                  <a:schemeClr val="dk1"/>
                </a:solidFill>
                <a:latin typeface="Calibri"/>
                <a:ea typeface="Calibri"/>
                <a:cs typeface="Calibri"/>
                <a:sym typeface="Calibri"/>
              </a:rPr>
              <a:t>Md Fahim				                </a:t>
            </a:r>
            <a:r>
              <a:rPr lang="en-US" sz="2500" err="1">
                <a:solidFill>
                  <a:schemeClr val="dk1"/>
                </a:solidFill>
                <a:latin typeface="Calibri"/>
                <a:ea typeface="Calibri"/>
                <a:cs typeface="Calibri"/>
                <a:sym typeface="Calibri"/>
              </a:rPr>
              <a:t>Moshiur</a:t>
            </a:r>
            <a:endParaRPr lang="en-US" sz="2500">
              <a:solidFill>
                <a:schemeClr val="dk1"/>
              </a:solidFill>
              <a:latin typeface="Calibri"/>
              <a:ea typeface="Calibri"/>
              <a:cs typeface="Calibri"/>
              <a:sym typeface="Calibri"/>
            </a:endParaRPr>
          </a:p>
          <a:p>
            <a:pPr indent="457200">
              <a:buClr>
                <a:schemeClr val="dk1"/>
              </a:buClr>
              <a:buSzPts val="1100"/>
            </a:pPr>
            <a:r>
              <a:rPr lang="en-US" sz="2500">
                <a:solidFill>
                  <a:schemeClr val="dk1"/>
                </a:solidFill>
                <a:latin typeface="Calibri"/>
                <a:ea typeface="Calibri"/>
                <a:cs typeface="Calibri"/>
                <a:sym typeface="Calibri"/>
              </a:rPr>
              <a:t>Mir </a:t>
            </a:r>
            <a:r>
              <a:rPr lang="en-US" sz="2500" err="1">
                <a:solidFill>
                  <a:schemeClr val="dk1"/>
                </a:solidFill>
                <a:latin typeface="Calibri"/>
                <a:ea typeface="Calibri"/>
                <a:cs typeface="Calibri"/>
                <a:sym typeface="Calibri"/>
              </a:rPr>
              <a:t>Sazzat</a:t>
            </a:r>
            <a:r>
              <a:rPr lang="en-US" sz="2500">
                <a:solidFill>
                  <a:schemeClr val="dk1"/>
                </a:solidFill>
                <a:latin typeface="Calibri"/>
                <a:ea typeface="Calibri"/>
                <a:cs typeface="Calibri"/>
                <a:sym typeface="Calibri"/>
              </a:rPr>
              <a:t> Hossain                                        </a:t>
            </a:r>
            <a:r>
              <a:rPr lang="en-US" sz="2500" err="1">
                <a:solidFill>
                  <a:schemeClr val="dk1"/>
                </a:solidFill>
                <a:latin typeface="Calibri"/>
                <a:ea typeface="Calibri"/>
                <a:cs typeface="Calibri"/>
                <a:sym typeface="Calibri"/>
              </a:rPr>
              <a:t>Iftee</a:t>
            </a:r>
            <a:endParaRPr lang="en-US" sz="2500">
              <a:solidFill>
                <a:schemeClr val="dk1"/>
              </a:solidFill>
              <a:latin typeface="Calibri"/>
              <a:ea typeface="Calibri"/>
              <a:cs typeface="Calibri"/>
              <a:sym typeface="Calibri"/>
            </a:endParaRPr>
          </a:p>
          <a:p>
            <a:pPr indent="457200">
              <a:buClr>
                <a:schemeClr val="dk1"/>
              </a:buClr>
              <a:buSzPts val="1100"/>
            </a:pPr>
            <a:r>
              <a:rPr lang="en-US" sz="2500">
                <a:solidFill>
                  <a:schemeClr val="dk1"/>
                </a:solidFill>
                <a:latin typeface="Calibri"/>
                <a:ea typeface="Calibri"/>
                <a:cs typeface="Calibri"/>
                <a:sym typeface="Calibri"/>
              </a:rPr>
              <a:t>Jahir Sadik Monon			   Fahim Ahmed</a:t>
            </a:r>
          </a:p>
          <a:p>
            <a:pPr indent="457200">
              <a:buClr>
                <a:schemeClr val="dk1"/>
              </a:buClr>
              <a:buSzPts val="1100"/>
            </a:pPr>
            <a:r>
              <a:rPr lang="en-US" sz="2500" err="1">
                <a:solidFill>
                  <a:schemeClr val="dk1"/>
                </a:solidFill>
                <a:latin typeface="Calibri"/>
                <a:ea typeface="Calibri"/>
                <a:cs typeface="Calibri"/>
                <a:sym typeface="Calibri"/>
              </a:rPr>
              <a:t>Armun</a:t>
            </a:r>
            <a:r>
              <a:rPr lang="en-US" sz="2500">
                <a:solidFill>
                  <a:schemeClr val="dk1"/>
                </a:solidFill>
                <a:latin typeface="Calibri"/>
                <a:ea typeface="Calibri"/>
                <a:cs typeface="Calibri"/>
                <a:sym typeface="Calibri"/>
              </a:rPr>
              <a:t> Alam                                                   </a:t>
            </a:r>
            <a:r>
              <a:rPr lang="en-US" sz="2500" err="1">
                <a:solidFill>
                  <a:schemeClr val="dk1"/>
                </a:solidFill>
                <a:latin typeface="Calibri"/>
                <a:ea typeface="Calibri"/>
                <a:cs typeface="Calibri"/>
                <a:sym typeface="Calibri"/>
              </a:rPr>
              <a:t>Dehan</a:t>
            </a:r>
            <a:r>
              <a:rPr lang="en-US" sz="2500">
                <a:solidFill>
                  <a:schemeClr val="dk1"/>
                </a:solidFill>
                <a:latin typeface="Calibri"/>
                <a:ea typeface="Calibri"/>
                <a:cs typeface="Calibri"/>
                <a:sym typeface="Calibri"/>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5"/>
        <p:cNvGrpSpPr/>
        <p:nvPr/>
      </p:nvGrpSpPr>
      <p:grpSpPr>
        <a:xfrm>
          <a:off x="0" y="0"/>
          <a:ext cx="0" cy="0"/>
          <a:chOff x="0" y="0"/>
          <a:chExt cx="0" cy="0"/>
        </a:xfrm>
      </p:grpSpPr>
      <p:sp>
        <p:nvSpPr>
          <p:cNvPr id="226" name="Google Shape;226;p40"/>
          <p:cNvSpPr txBox="1">
            <a:spLocks noGrp="1"/>
          </p:cNvSpPr>
          <p:nvPr>
            <p:ph type="title"/>
          </p:nvPr>
        </p:nvSpPr>
        <p:spPr>
          <a:xfrm>
            <a:off x="1071282" y="387350"/>
            <a:ext cx="7575300" cy="1231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Build nearest neighbor classifier</a:t>
            </a:r>
            <a:r>
              <a:rPr lang="en-US"/>
              <a:t> </a:t>
            </a:r>
            <a:endParaRPr/>
          </a:p>
          <a:p>
            <a:pPr marL="4572000" lvl="0" indent="0" algn="l" rtl="0">
              <a:lnSpc>
                <a:spcPct val="100000"/>
              </a:lnSpc>
              <a:spcBef>
                <a:spcPts val="0"/>
              </a:spcBef>
              <a:spcAft>
                <a:spcPts val="0"/>
              </a:spcAft>
              <a:buSzPts val="1400"/>
              <a:buNone/>
            </a:pPr>
            <a:r>
              <a:rPr lang="en-US" b="1">
                <a:solidFill>
                  <a:srgbClr val="990000"/>
                </a:solidFill>
              </a:rPr>
              <a:t>in numpy </a:t>
            </a:r>
            <a:endParaRPr b="1">
              <a:solidFill>
                <a:srgbClr val="990000"/>
              </a:solidFill>
            </a:endParaRPr>
          </a:p>
        </p:txBody>
      </p:sp>
      <p:sp>
        <p:nvSpPr>
          <p:cNvPr id="227" name="Google Shape;227;p40"/>
          <p:cNvSpPr txBox="1">
            <a:spLocks noGrp="1"/>
          </p:cNvSpPr>
          <p:nvPr>
            <p:ph type="body" idx="1"/>
          </p:nvPr>
        </p:nvSpPr>
        <p:spPr>
          <a:xfrm>
            <a:off x="969225" y="2427975"/>
            <a:ext cx="7967700" cy="1662300"/>
          </a:xfrm>
          <a:prstGeom prst="rect">
            <a:avLst/>
          </a:prstGeom>
          <a:noFill/>
          <a:ln>
            <a:noFill/>
          </a:ln>
        </p:spPr>
        <p:txBody>
          <a:bodyPr spcFirstLastPara="1" wrap="square" lIns="0" tIns="0" rIns="0" bIns="0" anchor="t" anchorCtr="0">
            <a:spAutoFit/>
          </a:bodyPr>
          <a:lstStyle/>
          <a:p>
            <a:pPr marL="514350" lvl="0" indent="-342900" algn="l" rtl="0">
              <a:lnSpc>
                <a:spcPct val="150000"/>
              </a:lnSpc>
              <a:spcBef>
                <a:spcPts val="0"/>
              </a:spcBef>
              <a:spcAft>
                <a:spcPts val="0"/>
              </a:spcAft>
              <a:buClr>
                <a:schemeClr val="dk1"/>
              </a:buClr>
              <a:buSzPts val="2300"/>
              <a:buFont typeface="Noto Sans Symbols"/>
              <a:buChar char="✔"/>
            </a:pPr>
            <a:r>
              <a:rPr lang="en-US" sz="2700"/>
              <a:t>Make a copy of the python notebook file in your Google Colab editor</a:t>
            </a:r>
            <a:endParaRPr sz="2700"/>
          </a:p>
          <a:p>
            <a:pPr marL="457200" lvl="0" indent="0" algn="l" rtl="0">
              <a:lnSpc>
                <a:spcPct val="150000"/>
              </a:lnSpc>
              <a:spcBef>
                <a:spcPts val="0"/>
              </a:spcBef>
              <a:spcAft>
                <a:spcPts val="0"/>
              </a:spcAft>
              <a:buNone/>
            </a:pPr>
            <a:endParaRPr sz="27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41"/>
          <p:cNvSpPr txBox="1">
            <a:spLocks noGrp="1"/>
          </p:cNvSpPr>
          <p:nvPr>
            <p:ph type="title"/>
          </p:nvPr>
        </p:nvSpPr>
        <p:spPr>
          <a:xfrm>
            <a:off x="2410175" y="82550"/>
            <a:ext cx="43236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TO DO </a:t>
            </a:r>
            <a:endParaRPr b="1"/>
          </a:p>
        </p:txBody>
      </p:sp>
      <p:sp>
        <p:nvSpPr>
          <p:cNvPr id="233" name="Google Shape;233;p41"/>
          <p:cNvSpPr txBox="1">
            <a:spLocks noGrp="1"/>
          </p:cNvSpPr>
          <p:nvPr>
            <p:ph type="body" idx="1"/>
          </p:nvPr>
        </p:nvSpPr>
        <p:spPr>
          <a:xfrm>
            <a:off x="421640" y="1437384"/>
            <a:ext cx="8300700" cy="1219200"/>
          </a:xfrm>
          <a:prstGeom prst="rect">
            <a:avLst/>
          </a:prstGeom>
          <a:noFill/>
          <a:ln>
            <a:noFill/>
          </a:ln>
        </p:spPr>
        <p:txBody>
          <a:bodyPr spcFirstLastPara="1" wrap="square" lIns="0" tIns="0" rIns="0" bIns="0" anchor="t" anchorCtr="0">
            <a:spAutoFit/>
          </a:bodyPr>
          <a:lstStyle/>
          <a:p>
            <a:pPr marL="514350" lvl="0" indent="-323850" algn="l" rtl="0">
              <a:lnSpc>
                <a:spcPct val="115000"/>
              </a:lnSpc>
              <a:spcBef>
                <a:spcPts val="0"/>
              </a:spcBef>
              <a:spcAft>
                <a:spcPts val="0"/>
              </a:spcAft>
              <a:buClr>
                <a:schemeClr val="dk1"/>
              </a:buClr>
              <a:buSzPts val="2000"/>
              <a:buFont typeface="Noto Sans Symbols"/>
              <a:buChar char="✔"/>
            </a:pPr>
            <a:r>
              <a:rPr lang="en-US" sz="2400" b="1">
                <a:latin typeface="Courier New"/>
                <a:ea typeface="Courier New"/>
                <a:cs typeface="Courier New"/>
                <a:sym typeface="Courier New"/>
              </a:rPr>
              <a:t>Write code to print the predicted labels for  first 15 validation images using the nearest_neighbor() function.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1046654" y="234950"/>
            <a:ext cx="7290600" cy="1231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K - Nearest Neighbors classifier </a:t>
            </a:r>
            <a:endParaRPr b="1"/>
          </a:p>
          <a:p>
            <a:pPr marL="1371600" lvl="0" indent="457200" algn="l" rtl="0">
              <a:lnSpc>
                <a:spcPct val="100000"/>
              </a:lnSpc>
              <a:spcBef>
                <a:spcPts val="0"/>
              </a:spcBef>
              <a:spcAft>
                <a:spcPts val="0"/>
              </a:spcAft>
              <a:buSzPts val="1400"/>
              <a:buNone/>
            </a:pPr>
            <a:r>
              <a:rPr lang="en-US" b="1">
                <a:solidFill>
                  <a:srgbClr val="85200C"/>
                </a:solidFill>
              </a:rPr>
              <a:t>for two dimensional data</a:t>
            </a:r>
            <a:endParaRPr b="1">
              <a:solidFill>
                <a:srgbClr val="85200C"/>
              </a:solidFill>
            </a:endParaRPr>
          </a:p>
        </p:txBody>
      </p:sp>
      <p:pic>
        <p:nvPicPr>
          <p:cNvPr id="239" name="Google Shape;239;p42"/>
          <p:cNvPicPr preferRelativeResize="0"/>
          <p:nvPr/>
        </p:nvPicPr>
        <p:blipFill rotWithShape="1">
          <a:blip r:embed="rId3">
            <a:alphaModFix/>
          </a:blip>
          <a:srcRect/>
          <a:stretch/>
        </p:blipFill>
        <p:spPr>
          <a:xfrm>
            <a:off x="13188" y="2142565"/>
            <a:ext cx="8918139" cy="23487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4016850" y="234225"/>
            <a:ext cx="15471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TO DO </a:t>
            </a:r>
            <a:endParaRPr/>
          </a:p>
        </p:txBody>
      </p:sp>
      <p:sp>
        <p:nvSpPr>
          <p:cNvPr id="245" name="Google Shape;245;p43"/>
          <p:cNvSpPr txBox="1">
            <a:spLocks noGrp="1"/>
          </p:cNvSpPr>
          <p:nvPr>
            <p:ph type="body" idx="1"/>
          </p:nvPr>
        </p:nvSpPr>
        <p:spPr>
          <a:xfrm>
            <a:off x="421640" y="1437384"/>
            <a:ext cx="8300700" cy="2750100"/>
          </a:xfrm>
          <a:prstGeom prst="rect">
            <a:avLst/>
          </a:prstGeom>
          <a:noFill/>
          <a:ln>
            <a:noFill/>
          </a:ln>
        </p:spPr>
        <p:txBody>
          <a:bodyPr spcFirstLastPara="1" wrap="square" lIns="0" tIns="0" rIns="0" bIns="0" anchor="t" anchorCtr="0">
            <a:spAutoFit/>
          </a:bodyPr>
          <a:lstStyle/>
          <a:p>
            <a:pPr marL="514350" lvl="0" indent="-323850" algn="l" rtl="0">
              <a:lnSpc>
                <a:spcPct val="115000"/>
              </a:lnSpc>
              <a:spcBef>
                <a:spcPts val="0"/>
              </a:spcBef>
              <a:spcAft>
                <a:spcPts val="0"/>
              </a:spcAft>
              <a:buSzPts val="2000"/>
              <a:buFont typeface="Courier New"/>
              <a:buChar char="✔"/>
            </a:pPr>
            <a:r>
              <a:rPr lang="en-US" sz="2400" b="1">
                <a:solidFill>
                  <a:srgbClr val="000000"/>
                </a:solidFill>
                <a:latin typeface="Courier New"/>
                <a:ea typeface="Courier New"/>
                <a:cs typeface="Courier New"/>
                <a:sym typeface="Courier New"/>
              </a:rPr>
              <a:t>Write code snippet  to calculate the predicted label based on k nearest neighbors.</a:t>
            </a:r>
            <a:endParaRPr sz="2400" b="1">
              <a:solidFill>
                <a:srgbClr val="000000"/>
              </a:solidFill>
              <a:latin typeface="Courier New"/>
              <a:ea typeface="Courier New"/>
              <a:cs typeface="Courier New"/>
              <a:sym typeface="Courier New"/>
            </a:endParaRPr>
          </a:p>
          <a:p>
            <a:pPr marL="514350" lvl="0" indent="-323850" algn="l" rtl="0">
              <a:lnSpc>
                <a:spcPct val="115000"/>
              </a:lnSpc>
              <a:spcBef>
                <a:spcPts val="1000"/>
              </a:spcBef>
              <a:spcAft>
                <a:spcPts val="0"/>
              </a:spcAft>
              <a:buSzPts val="2000"/>
              <a:buFont typeface="Courier New"/>
              <a:buChar char="✔"/>
            </a:pPr>
            <a:r>
              <a:rPr lang="en-US" sz="2400" b="1">
                <a:solidFill>
                  <a:srgbClr val="000000"/>
                </a:solidFill>
                <a:latin typeface="Courier New"/>
                <a:ea typeface="Courier New"/>
                <a:cs typeface="Courier New"/>
                <a:sym typeface="Courier New"/>
              </a:rPr>
              <a:t>first 15 validation images using the k_nearest_neighbor() function.</a:t>
            </a:r>
            <a:endParaRPr sz="2400" b="1">
              <a:solidFill>
                <a:srgbClr val="000000"/>
              </a:solidFill>
              <a:latin typeface="Courier New"/>
              <a:ea typeface="Courier New"/>
              <a:cs typeface="Courier New"/>
              <a:sym typeface="Courier New"/>
            </a:endParaRPr>
          </a:p>
          <a:p>
            <a:pPr marL="514350" lvl="0" indent="-323850" algn="l" rtl="0">
              <a:lnSpc>
                <a:spcPct val="115000"/>
              </a:lnSpc>
              <a:spcBef>
                <a:spcPts val="1000"/>
              </a:spcBef>
              <a:spcAft>
                <a:spcPts val="1000"/>
              </a:spcAft>
              <a:buSzPts val="2000"/>
              <a:buFont typeface="Courier New"/>
              <a:buChar char="✔"/>
            </a:pPr>
            <a:r>
              <a:rPr lang="en-US" sz="2400" b="1">
                <a:solidFill>
                  <a:srgbClr val="000000"/>
                </a:solidFill>
                <a:latin typeface="Courier New"/>
                <a:ea typeface="Courier New"/>
                <a:cs typeface="Courier New"/>
                <a:sym typeface="Courier New"/>
              </a:rPr>
              <a:t>See the difference</a:t>
            </a:r>
            <a:endParaRPr sz="2400" b="1">
              <a:solidFill>
                <a:srgbClr val="000000"/>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xfrm>
            <a:off x="1800574" y="158750"/>
            <a:ext cx="63036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Evaluation in Test images</a:t>
            </a:r>
            <a:endParaRPr b="1"/>
          </a:p>
        </p:txBody>
      </p:sp>
      <p:pic>
        <p:nvPicPr>
          <p:cNvPr id="251" name="Google Shape;251;p44"/>
          <p:cNvPicPr preferRelativeResize="0"/>
          <p:nvPr/>
        </p:nvPicPr>
        <p:blipFill rotWithShape="1">
          <a:blip r:embed="rId3">
            <a:alphaModFix/>
          </a:blip>
          <a:srcRect/>
          <a:stretch/>
        </p:blipFill>
        <p:spPr>
          <a:xfrm>
            <a:off x="1336375" y="999550"/>
            <a:ext cx="6059799" cy="5323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5"/>
          <p:cNvPicPr preferRelativeResize="0"/>
          <p:nvPr/>
        </p:nvPicPr>
        <p:blipFill rotWithShape="1">
          <a:blip r:embed="rId3">
            <a:alphaModFix/>
          </a:blip>
          <a:srcRect/>
          <a:stretch/>
        </p:blipFill>
        <p:spPr>
          <a:xfrm>
            <a:off x="1135475" y="1363301"/>
            <a:ext cx="6970775" cy="4601300"/>
          </a:xfrm>
          <a:prstGeom prst="rect">
            <a:avLst/>
          </a:prstGeom>
          <a:noFill/>
          <a:ln>
            <a:noFill/>
          </a:ln>
        </p:spPr>
      </p:pic>
      <p:sp>
        <p:nvSpPr>
          <p:cNvPr id="257" name="Google Shape;257;p45"/>
          <p:cNvSpPr txBox="1">
            <a:spLocks noGrp="1"/>
          </p:cNvSpPr>
          <p:nvPr>
            <p:ph type="title"/>
          </p:nvPr>
        </p:nvSpPr>
        <p:spPr>
          <a:xfrm>
            <a:off x="1800574" y="158750"/>
            <a:ext cx="63036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Evaluation in Test images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61"/>
        <p:cNvGrpSpPr/>
        <p:nvPr/>
      </p:nvGrpSpPr>
      <p:grpSpPr>
        <a:xfrm>
          <a:off x="0" y="0"/>
          <a:ext cx="0" cy="0"/>
          <a:chOff x="0" y="0"/>
          <a:chExt cx="0" cy="0"/>
        </a:xfrm>
      </p:grpSpPr>
      <p:sp>
        <p:nvSpPr>
          <p:cNvPr id="262" name="Google Shape;262;p46"/>
          <p:cNvSpPr txBox="1">
            <a:spLocks noGrp="1"/>
          </p:cNvSpPr>
          <p:nvPr>
            <p:ph type="title"/>
          </p:nvPr>
        </p:nvSpPr>
        <p:spPr>
          <a:xfrm>
            <a:off x="609600" y="463550"/>
            <a:ext cx="78084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Finally ..</a:t>
            </a:r>
            <a:endParaRPr b="1"/>
          </a:p>
        </p:txBody>
      </p:sp>
      <p:sp>
        <p:nvSpPr>
          <p:cNvPr id="263" name="Google Shape;263;p46"/>
          <p:cNvSpPr txBox="1">
            <a:spLocks noGrp="1"/>
          </p:cNvSpPr>
          <p:nvPr>
            <p:ph type="body" idx="1"/>
          </p:nvPr>
        </p:nvSpPr>
        <p:spPr>
          <a:xfrm>
            <a:off x="497840" y="1589784"/>
            <a:ext cx="8300700" cy="923400"/>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0"/>
              </a:spcBef>
              <a:spcAft>
                <a:spcPts val="0"/>
              </a:spcAft>
              <a:buSzPts val="1400"/>
              <a:buNone/>
            </a:pPr>
            <a:r>
              <a:rPr lang="en-US" sz="3000" b="1"/>
              <a:t>Putting everything together in OOP structure (class, methods)</a:t>
            </a:r>
            <a:endParaRPr sz="30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47"/>
          <p:cNvSpPr txBox="1"/>
          <p:nvPr/>
        </p:nvSpPr>
        <p:spPr>
          <a:xfrm>
            <a:off x="5105644" y="5550489"/>
            <a:ext cx="1117600"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FFFF"/>
                </a:solidFill>
                <a:latin typeface="Arial"/>
                <a:ea typeface="Arial"/>
                <a:cs typeface="Arial"/>
                <a:sym typeface="Arial"/>
              </a:rPr>
              <a:t>Lecture 2 -</a:t>
            </a:r>
            <a:endParaRPr sz="1800" b="0" i="0" u="none" strike="noStrike" cap="none">
              <a:solidFill>
                <a:schemeClr val="dk1"/>
              </a:solidFill>
              <a:latin typeface="Arial"/>
              <a:ea typeface="Arial"/>
              <a:cs typeface="Arial"/>
              <a:sym typeface="Arial"/>
            </a:endParaRPr>
          </a:p>
        </p:txBody>
      </p:sp>
      <p:sp>
        <p:nvSpPr>
          <p:cNvPr id="269" name="Google Shape;269;p47"/>
          <p:cNvSpPr txBox="1">
            <a:spLocks noGrp="1"/>
          </p:cNvSpPr>
          <p:nvPr>
            <p:ph type="sldNum" idx="12"/>
          </p:nvPr>
        </p:nvSpPr>
        <p:spPr>
          <a:xfrm>
            <a:off x="6344465" y="5550479"/>
            <a:ext cx="330900" cy="321306"/>
          </a:xfrm>
          <a:prstGeom prst="rect">
            <a:avLst/>
          </a:prstGeom>
          <a:noFill/>
          <a:ln>
            <a:noFill/>
          </a:ln>
        </p:spPr>
        <p:txBody>
          <a:bodyPr spcFirstLastPara="1" wrap="square" lIns="0" tIns="0" rIns="0" bIns="0" anchor="t" anchorCtr="0">
            <a:spAutoFit/>
          </a:bodyPr>
          <a:lstStyle/>
          <a:p>
            <a:pPr marL="38100" marR="0" lvl="0" indent="0" algn="l" rtl="0">
              <a:lnSpc>
                <a:spcPct val="116111"/>
              </a:lnSpc>
              <a:spcBef>
                <a:spcPts val="0"/>
              </a:spcBef>
              <a:spcAft>
                <a:spcPts val="0"/>
              </a:spcAft>
              <a:buSzPts val="1800"/>
              <a:buNone/>
            </a:pPr>
            <a:fld id="{00000000-1234-1234-1234-123412341234}" type="slidenum">
              <a:rPr lang="en-US"/>
              <a:t>27</a:t>
            </a:fld>
            <a:endParaRPr/>
          </a:p>
        </p:txBody>
      </p:sp>
      <p:sp>
        <p:nvSpPr>
          <p:cNvPr id="270" name="Google Shape;270;p47"/>
          <p:cNvSpPr txBox="1">
            <a:spLocks noGrp="1"/>
          </p:cNvSpPr>
          <p:nvPr>
            <p:ph type="ftr" idx="11"/>
          </p:nvPr>
        </p:nvSpPr>
        <p:spPr>
          <a:xfrm>
            <a:off x="7761830" y="5550489"/>
            <a:ext cx="1306200" cy="321306"/>
          </a:xfrm>
          <a:prstGeom prst="rect">
            <a:avLst/>
          </a:prstGeom>
          <a:noFill/>
          <a:ln>
            <a:noFill/>
          </a:ln>
        </p:spPr>
        <p:txBody>
          <a:bodyPr spcFirstLastPara="1" wrap="square" lIns="0" tIns="0" rIns="0" bIns="0" anchor="t" anchorCtr="0">
            <a:spAutoFit/>
          </a:bodyPr>
          <a:lstStyle/>
          <a:p>
            <a:pPr marL="12700" lvl="0" indent="0" algn="l" rtl="0">
              <a:lnSpc>
                <a:spcPct val="116111"/>
              </a:lnSpc>
              <a:spcBef>
                <a:spcPts val="0"/>
              </a:spcBef>
              <a:spcAft>
                <a:spcPts val="0"/>
              </a:spcAft>
              <a:buSzPts val="1400"/>
              <a:buNone/>
            </a:pPr>
            <a:r>
              <a:rPr lang="en-US"/>
              <a:t>April 5, 2018</a:t>
            </a:r>
            <a:endParaRPr/>
          </a:p>
        </p:txBody>
      </p:sp>
      <p:sp>
        <p:nvSpPr>
          <p:cNvPr id="271" name="Google Shape;271;p47"/>
          <p:cNvSpPr txBox="1"/>
          <p:nvPr/>
        </p:nvSpPr>
        <p:spPr>
          <a:xfrm>
            <a:off x="1821308" y="1938848"/>
            <a:ext cx="5498400" cy="1675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5400" b="1" i="0" u="none" strike="noStrike" cap="none">
                <a:solidFill>
                  <a:schemeClr val="dk1"/>
                </a:solidFill>
                <a:latin typeface="Calibri"/>
                <a:ea typeface="Calibri"/>
                <a:cs typeface="Calibri"/>
                <a:sym typeface="Calibri"/>
              </a:rPr>
              <a:t>KNN is not good at all….</a:t>
            </a:r>
            <a:endParaRPr sz="5400" b="1" i="1" u="none" strike="noStrike" cap="non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75"/>
        <p:cNvGrpSpPr/>
        <p:nvPr/>
      </p:nvGrpSpPr>
      <p:grpSpPr>
        <a:xfrm>
          <a:off x="0" y="0"/>
          <a:ext cx="0" cy="0"/>
          <a:chOff x="0" y="0"/>
          <a:chExt cx="0" cy="0"/>
        </a:xfrm>
      </p:grpSpPr>
      <p:sp>
        <p:nvSpPr>
          <p:cNvPr id="276" name="Google Shape;276;p48"/>
          <p:cNvSpPr txBox="1">
            <a:spLocks noGrp="1"/>
          </p:cNvSpPr>
          <p:nvPr>
            <p:ph type="body" idx="1"/>
          </p:nvPr>
        </p:nvSpPr>
        <p:spPr>
          <a:xfrm>
            <a:off x="421640" y="1437384"/>
            <a:ext cx="8300700" cy="4471800"/>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0"/>
              </a:spcBef>
              <a:spcAft>
                <a:spcPts val="0"/>
              </a:spcAft>
              <a:buSzPts val="1400"/>
              <a:buNone/>
            </a:pPr>
            <a:endParaRPr/>
          </a:p>
        </p:txBody>
      </p:sp>
      <p:sp>
        <p:nvSpPr>
          <p:cNvPr id="277" name="Google Shape;277;p48"/>
          <p:cNvSpPr txBox="1">
            <a:spLocks noGrp="1"/>
          </p:cNvSpPr>
          <p:nvPr>
            <p:ph type="title"/>
          </p:nvPr>
        </p:nvSpPr>
        <p:spPr>
          <a:xfrm>
            <a:off x="2043951" y="82550"/>
            <a:ext cx="5041500" cy="751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800" b="1" i="0"/>
              <a:t>Linear Classification</a:t>
            </a:r>
            <a:endParaRPr sz="4800" b="1"/>
          </a:p>
        </p:txBody>
      </p:sp>
      <p:grpSp>
        <p:nvGrpSpPr>
          <p:cNvPr id="278" name="Google Shape;278;p48"/>
          <p:cNvGrpSpPr/>
          <p:nvPr/>
        </p:nvGrpSpPr>
        <p:grpSpPr>
          <a:xfrm>
            <a:off x="-71537" y="1542007"/>
            <a:ext cx="5041565" cy="3624643"/>
            <a:chOff x="27074" y="648898"/>
            <a:chExt cx="5041565" cy="3624643"/>
          </a:xfrm>
        </p:grpSpPr>
        <p:sp>
          <p:nvSpPr>
            <p:cNvPr id="279" name="Google Shape;279;p48"/>
            <p:cNvSpPr/>
            <p:nvPr/>
          </p:nvSpPr>
          <p:spPr>
            <a:xfrm>
              <a:off x="987073" y="803398"/>
              <a:ext cx="4081566" cy="299469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0" name="Google Shape;280;p48"/>
            <p:cNvSpPr/>
            <p:nvPr/>
          </p:nvSpPr>
          <p:spPr>
            <a:xfrm>
              <a:off x="27074" y="2715219"/>
              <a:ext cx="1969896" cy="155832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1" name="Google Shape;281;p48"/>
            <p:cNvSpPr/>
            <p:nvPr/>
          </p:nvSpPr>
          <p:spPr>
            <a:xfrm>
              <a:off x="3452668" y="3474993"/>
              <a:ext cx="840823" cy="79854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2" name="Google Shape;282;p48"/>
            <p:cNvSpPr/>
            <p:nvPr/>
          </p:nvSpPr>
          <p:spPr>
            <a:xfrm>
              <a:off x="4293491" y="648898"/>
              <a:ext cx="775148" cy="798548"/>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3" name="Google Shape;283;p48"/>
            <p:cNvSpPr/>
            <p:nvPr/>
          </p:nvSpPr>
          <p:spPr>
            <a:xfrm>
              <a:off x="787673" y="888123"/>
              <a:ext cx="801975" cy="798548"/>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4" name="Google Shape;284;p48"/>
          <p:cNvSpPr txBox="1"/>
          <p:nvPr/>
        </p:nvSpPr>
        <p:spPr>
          <a:xfrm>
            <a:off x="5382887" y="1815210"/>
            <a:ext cx="3191510" cy="574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600" b="0" i="0" u="none" strike="noStrike" cap="none">
                <a:solidFill>
                  <a:schemeClr val="dk1"/>
                </a:solidFill>
                <a:latin typeface="Arial"/>
                <a:ea typeface="Arial"/>
                <a:cs typeface="Arial"/>
                <a:sym typeface="Arial"/>
              </a:rPr>
              <a:t>f(x,W) = Wx + b</a:t>
            </a:r>
            <a:endParaRPr sz="3600" b="0" i="0" u="none" strike="noStrike" cap="none">
              <a:solidFill>
                <a:schemeClr val="dk1"/>
              </a:solidFill>
              <a:latin typeface="Arial"/>
              <a:ea typeface="Arial"/>
              <a:cs typeface="Arial"/>
              <a:sym typeface="Arial"/>
            </a:endParaRPr>
          </a:p>
        </p:txBody>
      </p:sp>
      <p:sp>
        <p:nvSpPr>
          <p:cNvPr id="285" name="Google Shape;285;p48"/>
          <p:cNvSpPr/>
          <p:nvPr/>
        </p:nvSpPr>
        <p:spPr>
          <a:xfrm>
            <a:off x="6462562" y="2669922"/>
            <a:ext cx="1177422" cy="115289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86" name="Google Shape;286;p48"/>
          <p:cNvSpPr txBox="1"/>
          <p:nvPr/>
        </p:nvSpPr>
        <p:spPr>
          <a:xfrm>
            <a:off x="5694888" y="3964877"/>
            <a:ext cx="2732405" cy="1689417"/>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en-US" sz="1800" b="0" i="0" u="none" strike="noStrike" cap="none">
                <a:solidFill>
                  <a:schemeClr val="dk1"/>
                </a:solidFill>
                <a:latin typeface="Arial"/>
                <a:ea typeface="Arial"/>
                <a:cs typeface="Arial"/>
                <a:sym typeface="Arial"/>
              </a:rPr>
              <a:t>x is  an Array of </a:t>
            </a:r>
            <a:r>
              <a:rPr lang="en-US" sz="1800" b="1" i="0" u="none" strike="noStrike" cap="none">
                <a:solidFill>
                  <a:schemeClr val="dk1"/>
                </a:solidFill>
                <a:latin typeface="Arial"/>
                <a:ea typeface="Arial"/>
                <a:cs typeface="Arial"/>
                <a:sym typeface="Arial"/>
              </a:rPr>
              <a:t>32x32x3 </a:t>
            </a:r>
            <a:r>
              <a:rPr lang="en-US" sz="1800" b="0" i="0" u="none" strike="noStrike" cap="none">
                <a:solidFill>
                  <a:schemeClr val="dk1"/>
                </a:solidFill>
                <a:latin typeface="Arial"/>
                <a:ea typeface="Arial"/>
                <a:cs typeface="Arial"/>
                <a:sym typeface="Arial"/>
              </a:rPr>
              <a:t>numbers  (3072 numbers total)</a:t>
            </a:r>
            <a:endParaRPr/>
          </a:p>
          <a:p>
            <a:pPr marL="12700" marR="5080" lvl="0" indent="0" algn="l" rtl="0">
              <a:lnSpc>
                <a:spcPct val="100699"/>
              </a:lnSpc>
              <a:spcBef>
                <a:spcPts val="0"/>
              </a:spcBef>
              <a:spcAft>
                <a:spcPts val="0"/>
              </a:spcAft>
              <a:buNone/>
            </a:pPr>
            <a:endParaRPr sz="1800" b="0" i="0" u="none" strike="noStrike" cap="none">
              <a:solidFill>
                <a:schemeClr val="dk1"/>
              </a:solidFill>
              <a:latin typeface="Arial"/>
              <a:ea typeface="Arial"/>
              <a:cs typeface="Arial"/>
              <a:sym typeface="Arial"/>
            </a:endParaRPr>
          </a:p>
          <a:p>
            <a:pPr marL="12700" marR="5080" lvl="0" indent="0" algn="l" rtl="0">
              <a:lnSpc>
                <a:spcPct val="100699"/>
              </a:lnSpc>
              <a:spcBef>
                <a:spcPts val="0"/>
              </a:spcBef>
              <a:spcAft>
                <a:spcPts val="0"/>
              </a:spcAft>
              <a:buNone/>
            </a:pPr>
            <a:r>
              <a:rPr lang="en-US" sz="1800" b="0" i="0" u="none" strike="noStrike" cap="none">
                <a:solidFill>
                  <a:schemeClr val="dk1"/>
                </a:solidFill>
                <a:latin typeface="Arial"/>
                <a:ea typeface="Arial"/>
                <a:cs typeface="Arial"/>
                <a:sym typeface="Arial"/>
              </a:rPr>
              <a:t>W is 10 x 3072 </a:t>
            </a:r>
            <a:endParaRPr/>
          </a:p>
          <a:p>
            <a:pPr marL="12700" marR="5080" lvl="0" indent="0" algn="l" rtl="0">
              <a:lnSpc>
                <a:spcPct val="100699"/>
              </a:lnSpc>
              <a:spcBef>
                <a:spcPts val="0"/>
              </a:spcBef>
              <a:spcAft>
                <a:spcPts val="0"/>
              </a:spcAft>
              <a:buNone/>
            </a:pPr>
            <a:r>
              <a:rPr lang="en-US" sz="1800" b="0" i="0" u="none" strike="noStrike" cap="none">
                <a:solidFill>
                  <a:schemeClr val="dk1"/>
                </a:solidFill>
                <a:latin typeface="Arial"/>
                <a:ea typeface="Arial"/>
                <a:cs typeface="Arial"/>
                <a:sym typeface="Arial"/>
              </a:rPr>
              <a:t>b   is 10 x 1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49"/>
          <p:cNvSpPr txBox="1">
            <a:spLocks noGrp="1"/>
          </p:cNvSpPr>
          <p:nvPr>
            <p:ph type="title"/>
          </p:nvPr>
        </p:nvSpPr>
        <p:spPr>
          <a:xfrm>
            <a:off x="930569" y="391007"/>
            <a:ext cx="75312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Linear Classifier: Three Viewpoints</a:t>
            </a:r>
            <a:endParaRPr b="1"/>
          </a:p>
        </p:txBody>
      </p:sp>
      <p:sp>
        <p:nvSpPr>
          <p:cNvPr id="292" name="Google Shape;292;p49"/>
          <p:cNvSpPr/>
          <p:nvPr/>
        </p:nvSpPr>
        <p:spPr>
          <a:xfrm>
            <a:off x="244998" y="3324625"/>
            <a:ext cx="2913219" cy="10551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93" name="Google Shape;293;p49"/>
          <p:cNvSpPr/>
          <p:nvPr/>
        </p:nvSpPr>
        <p:spPr>
          <a:xfrm>
            <a:off x="3509867" y="3331927"/>
            <a:ext cx="2592494" cy="109759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94" name="Google Shape;294;p49"/>
          <p:cNvSpPr txBox="1"/>
          <p:nvPr/>
        </p:nvSpPr>
        <p:spPr>
          <a:xfrm>
            <a:off x="1082969" y="2483751"/>
            <a:ext cx="1692380"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f(x,W) = Wx + b</a:t>
            </a:r>
            <a:endParaRPr sz="1800" b="0" i="0" u="none" strike="noStrike" cap="none">
              <a:solidFill>
                <a:schemeClr val="dk1"/>
              </a:solidFill>
              <a:latin typeface="Arial"/>
              <a:ea typeface="Arial"/>
              <a:cs typeface="Arial"/>
              <a:sym typeface="Arial"/>
            </a:endParaRPr>
          </a:p>
        </p:txBody>
      </p:sp>
      <p:sp>
        <p:nvSpPr>
          <p:cNvPr id="295" name="Google Shape;295;p49"/>
          <p:cNvSpPr txBox="1"/>
          <p:nvPr/>
        </p:nvSpPr>
        <p:spPr>
          <a:xfrm>
            <a:off x="651111" y="1734654"/>
            <a:ext cx="202692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sng" strike="noStrike" cap="none">
                <a:solidFill>
                  <a:schemeClr val="dk1"/>
                </a:solidFill>
                <a:latin typeface="Arial"/>
                <a:ea typeface="Arial"/>
                <a:cs typeface="Arial"/>
                <a:sym typeface="Arial"/>
              </a:rPr>
              <a:t>Algebraic Viewpoint</a:t>
            </a:r>
            <a:endParaRPr sz="1800" b="0" i="0" u="none" strike="noStrike" cap="none">
              <a:solidFill>
                <a:schemeClr val="dk1"/>
              </a:solidFill>
              <a:latin typeface="Arial"/>
              <a:ea typeface="Arial"/>
              <a:cs typeface="Arial"/>
              <a:sym typeface="Arial"/>
            </a:endParaRPr>
          </a:p>
        </p:txBody>
      </p:sp>
      <p:sp>
        <p:nvSpPr>
          <p:cNvPr id="296" name="Google Shape;296;p49"/>
          <p:cNvSpPr txBox="1"/>
          <p:nvPr/>
        </p:nvSpPr>
        <p:spPr>
          <a:xfrm>
            <a:off x="3915688" y="1700004"/>
            <a:ext cx="1697989"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sng" strike="noStrike" cap="none">
                <a:solidFill>
                  <a:schemeClr val="dk1"/>
                </a:solidFill>
                <a:latin typeface="Arial"/>
                <a:ea typeface="Arial"/>
                <a:cs typeface="Arial"/>
                <a:sym typeface="Arial"/>
              </a:rPr>
              <a:t>Visual Viewpoint</a:t>
            </a:r>
            <a:endParaRPr sz="1800" b="0" i="0" u="none" strike="noStrike" cap="none">
              <a:solidFill>
                <a:schemeClr val="dk1"/>
              </a:solidFill>
              <a:latin typeface="Arial"/>
              <a:ea typeface="Arial"/>
              <a:cs typeface="Arial"/>
              <a:sym typeface="Arial"/>
            </a:endParaRPr>
          </a:p>
        </p:txBody>
      </p:sp>
      <p:sp>
        <p:nvSpPr>
          <p:cNvPr id="297" name="Google Shape;297;p49"/>
          <p:cNvSpPr txBox="1"/>
          <p:nvPr/>
        </p:nvSpPr>
        <p:spPr>
          <a:xfrm>
            <a:off x="6664884" y="1734654"/>
            <a:ext cx="212915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sng" strike="noStrike" cap="none">
                <a:solidFill>
                  <a:schemeClr val="dk1"/>
                </a:solidFill>
                <a:latin typeface="Arial"/>
                <a:ea typeface="Arial"/>
                <a:cs typeface="Arial"/>
                <a:sym typeface="Arial"/>
              </a:rPr>
              <a:t>Geometric Viewpoint</a:t>
            </a:r>
            <a:endParaRPr sz="1800" b="0" i="0" u="none" strike="noStrike" cap="none">
              <a:solidFill>
                <a:schemeClr val="dk1"/>
              </a:solidFill>
              <a:latin typeface="Arial"/>
              <a:ea typeface="Arial"/>
              <a:cs typeface="Arial"/>
              <a:sym typeface="Arial"/>
            </a:endParaRPr>
          </a:p>
        </p:txBody>
      </p:sp>
      <p:sp>
        <p:nvSpPr>
          <p:cNvPr id="298" name="Google Shape;298;p49"/>
          <p:cNvSpPr/>
          <p:nvPr/>
        </p:nvSpPr>
        <p:spPr>
          <a:xfrm>
            <a:off x="6629111" y="3260870"/>
            <a:ext cx="2305670" cy="166284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99" name="Google Shape;299;p49"/>
          <p:cNvSpPr txBox="1"/>
          <p:nvPr/>
        </p:nvSpPr>
        <p:spPr>
          <a:xfrm>
            <a:off x="4107228" y="2449100"/>
            <a:ext cx="1393825" cy="575945"/>
          </a:xfrm>
          <a:prstGeom prst="rect">
            <a:avLst/>
          </a:prstGeom>
          <a:noFill/>
          <a:ln>
            <a:noFill/>
          </a:ln>
        </p:spPr>
        <p:txBody>
          <a:bodyPr spcFirstLastPara="1" wrap="square" lIns="0" tIns="10775" rIns="0" bIns="0" anchor="t" anchorCtr="0">
            <a:spAutoFit/>
          </a:bodyPr>
          <a:lstStyle/>
          <a:p>
            <a:pPr marL="241300" marR="5080" lvl="0" indent="-229234" algn="l" rtl="0">
              <a:lnSpc>
                <a:spcPct val="100699"/>
              </a:lnSpc>
              <a:spcBef>
                <a:spcPts val="0"/>
              </a:spcBef>
              <a:spcAft>
                <a:spcPts val="0"/>
              </a:spcAft>
              <a:buNone/>
            </a:pPr>
            <a:r>
              <a:rPr lang="en-US" sz="1800" b="0" i="0" u="none" strike="noStrike" cap="none">
                <a:solidFill>
                  <a:schemeClr val="dk1"/>
                </a:solidFill>
                <a:latin typeface="Arial"/>
                <a:ea typeface="Arial"/>
                <a:cs typeface="Arial"/>
                <a:sym typeface="Arial"/>
              </a:rPr>
              <a:t>One template  per class</a:t>
            </a:r>
            <a:endParaRPr sz="1800" b="0" i="0" u="none" strike="noStrike" cap="none">
              <a:solidFill>
                <a:schemeClr val="dk1"/>
              </a:solidFill>
              <a:latin typeface="Arial"/>
              <a:ea typeface="Arial"/>
              <a:cs typeface="Arial"/>
              <a:sym typeface="Arial"/>
            </a:endParaRPr>
          </a:p>
        </p:txBody>
      </p:sp>
      <p:sp>
        <p:nvSpPr>
          <p:cNvPr id="300" name="Google Shape;300;p49"/>
          <p:cNvSpPr/>
          <p:nvPr/>
        </p:nvSpPr>
        <p:spPr>
          <a:xfrm>
            <a:off x="3345518" y="1743223"/>
            <a:ext cx="0" cy="3411854"/>
          </a:xfrm>
          <a:custGeom>
            <a:avLst/>
            <a:gdLst/>
            <a:ahLst/>
            <a:cxnLst/>
            <a:rect l="l" t="t" r="r" b="b"/>
            <a:pathLst>
              <a:path w="120000" h="3411854" extrusionOk="0">
                <a:moveTo>
                  <a:pt x="0" y="0"/>
                </a:moveTo>
                <a:lnTo>
                  <a:pt x="0" y="3411593"/>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1" name="Google Shape;301;p49"/>
          <p:cNvSpPr/>
          <p:nvPr/>
        </p:nvSpPr>
        <p:spPr>
          <a:xfrm>
            <a:off x="6317312" y="1743223"/>
            <a:ext cx="0" cy="3411854"/>
          </a:xfrm>
          <a:custGeom>
            <a:avLst/>
            <a:gdLst/>
            <a:ahLst/>
            <a:cxnLst/>
            <a:rect l="l" t="t" r="r" b="b"/>
            <a:pathLst>
              <a:path w="120000" h="3411854" extrusionOk="0">
                <a:moveTo>
                  <a:pt x="0" y="0"/>
                </a:moveTo>
                <a:lnTo>
                  <a:pt x="0" y="3411593"/>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2" name="Google Shape;302;p49"/>
          <p:cNvSpPr txBox="1"/>
          <p:nvPr/>
        </p:nvSpPr>
        <p:spPr>
          <a:xfrm>
            <a:off x="6936851" y="2449091"/>
            <a:ext cx="1689735" cy="575945"/>
          </a:xfrm>
          <a:prstGeom prst="rect">
            <a:avLst/>
          </a:prstGeom>
          <a:noFill/>
          <a:ln>
            <a:noFill/>
          </a:ln>
        </p:spPr>
        <p:txBody>
          <a:bodyPr spcFirstLastPara="1" wrap="square" lIns="0" tIns="10775" rIns="0" bIns="0" anchor="t" anchorCtr="0">
            <a:spAutoFit/>
          </a:bodyPr>
          <a:lstStyle/>
          <a:p>
            <a:pPr marL="12700" marR="5080" lvl="0" indent="190500" algn="l" rtl="0">
              <a:lnSpc>
                <a:spcPct val="100699"/>
              </a:lnSpc>
              <a:spcBef>
                <a:spcPts val="0"/>
              </a:spcBef>
              <a:spcAft>
                <a:spcPts val="0"/>
              </a:spcAft>
              <a:buNone/>
            </a:pPr>
            <a:r>
              <a:rPr lang="en-US" sz="1800" b="0" i="0" u="none" strike="noStrike" cap="none">
                <a:solidFill>
                  <a:schemeClr val="dk1"/>
                </a:solidFill>
                <a:latin typeface="Arial"/>
                <a:ea typeface="Arial"/>
                <a:cs typeface="Arial"/>
                <a:sym typeface="Arial"/>
              </a:rPr>
              <a:t>Hyperplanes  cutting up space</a:t>
            </a:r>
            <a:endParaRPr sz="1800" b="0" i="0" u="none" strike="noStrike" cap="none">
              <a:solidFill>
                <a:schemeClr val="dk1"/>
              </a:solidFill>
              <a:latin typeface="Arial"/>
              <a:ea typeface="Arial"/>
              <a:cs typeface="Arial"/>
              <a:sym typeface="Arial"/>
            </a:endParaRPr>
          </a:p>
        </p:txBody>
      </p:sp>
      <p:sp>
        <p:nvSpPr>
          <p:cNvPr id="303" name="Google Shape;303;p49"/>
          <p:cNvSpPr txBox="1">
            <a:spLocks noGrp="1"/>
          </p:cNvSpPr>
          <p:nvPr>
            <p:ph type="dt" idx="10"/>
          </p:nvPr>
        </p:nvSpPr>
        <p:spPr>
          <a:xfrm>
            <a:off x="72823" y="5550489"/>
            <a:ext cx="7689005" cy="321306"/>
          </a:xfrm>
          <a:prstGeom prst="rect">
            <a:avLst/>
          </a:prstGeom>
          <a:noFill/>
          <a:ln>
            <a:noFill/>
          </a:ln>
        </p:spPr>
        <p:txBody>
          <a:bodyPr spcFirstLastPara="1" wrap="square" lIns="0" tIns="0" rIns="0" bIns="0" anchor="t" anchorCtr="0">
            <a:spAutoFit/>
          </a:bodyPr>
          <a:lstStyle/>
          <a:p>
            <a:pPr marL="12700" lvl="0" indent="0" algn="l" rtl="0">
              <a:lnSpc>
                <a:spcPct val="116111"/>
              </a:lnSpc>
              <a:spcBef>
                <a:spcPts val="0"/>
              </a:spcBef>
              <a:spcAft>
                <a:spcPts val="0"/>
              </a:spcAft>
              <a:buSzPts val="1400"/>
              <a:buNone/>
            </a:pPr>
            <a:r>
              <a:rPr lang="en-US"/>
              <a:t>Fei-Fei Li &amp; Justin Johnson &amp; Serena Yeung</a:t>
            </a:r>
            <a:endParaRPr/>
          </a:p>
        </p:txBody>
      </p:sp>
      <p:sp>
        <p:nvSpPr>
          <p:cNvPr id="304" name="Google Shape;304;p49"/>
          <p:cNvSpPr txBox="1"/>
          <p:nvPr/>
        </p:nvSpPr>
        <p:spPr>
          <a:xfrm>
            <a:off x="5105644" y="5550489"/>
            <a:ext cx="1117600"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FFFF"/>
                </a:solidFill>
                <a:latin typeface="Arial"/>
                <a:ea typeface="Arial"/>
                <a:cs typeface="Arial"/>
                <a:sym typeface="Arial"/>
              </a:rPr>
              <a:t>Lecture 2 -</a:t>
            </a:r>
            <a:endParaRPr sz="1800" b="0" i="0" u="none" strike="noStrike" cap="none">
              <a:solidFill>
                <a:schemeClr val="dk1"/>
              </a:solidFill>
              <a:latin typeface="Arial"/>
              <a:ea typeface="Arial"/>
              <a:cs typeface="Arial"/>
              <a:sym typeface="Arial"/>
            </a:endParaRPr>
          </a:p>
        </p:txBody>
      </p:sp>
      <p:sp>
        <p:nvSpPr>
          <p:cNvPr id="305" name="Google Shape;305;p49"/>
          <p:cNvSpPr txBox="1">
            <a:spLocks noGrp="1"/>
          </p:cNvSpPr>
          <p:nvPr>
            <p:ph type="sldNum" idx="12"/>
          </p:nvPr>
        </p:nvSpPr>
        <p:spPr>
          <a:xfrm>
            <a:off x="6344465" y="4693229"/>
            <a:ext cx="330900" cy="277200"/>
          </a:xfrm>
          <a:prstGeom prst="rect">
            <a:avLst/>
          </a:prstGeom>
          <a:noFill/>
          <a:ln>
            <a:noFill/>
          </a:ln>
        </p:spPr>
        <p:txBody>
          <a:bodyPr spcFirstLastPara="1" wrap="square" lIns="0" tIns="0" rIns="0" bIns="0" anchor="t" anchorCtr="0">
            <a:spAutoFit/>
          </a:bodyPr>
          <a:lstStyle/>
          <a:p>
            <a:pPr marL="38100" marR="0" lvl="0" indent="0" algn="l" rtl="0">
              <a:lnSpc>
                <a:spcPct val="116111"/>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Arial"/>
                <a:ea typeface="Arial"/>
                <a:cs typeface="Arial"/>
                <a:sym typeface="Arial"/>
              </a:rPr>
              <a:t>29</a:t>
            </a:fld>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29"/>
          <p:cNvSpPr txBox="1">
            <a:spLocks noGrp="1"/>
          </p:cNvSpPr>
          <p:nvPr>
            <p:ph type="title"/>
          </p:nvPr>
        </p:nvSpPr>
        <p:spPr>
          <a:xfrm>
            <a:off x="2410175" y="82550"/>
            <a:ext cx="43236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Why we are here?</a:t>
            </a:r>
            <a:endParaRPr b="1"/>
          </a:p>
        </p:txBody>
      </p:sp>
      <p:sp>
        <p:nvSpPr>
          <p:cNvPr id="53" name="Google Shape;53;p29"/>
          <p:cNvSpPr txBox="1">
            <a:spLocks noGrp="1"/>
          </p:cNvSpPr>
          <p:nvPr>
            <p:ph type="body" idx="1"/>
          </p:nvPr>
        </p:nvSpPr>
        <p:spPr>
          <a:xfrm>
            <a:off x="421650" y="1437375"/>
            <a:ext cx="8300700" cy="3401700"/>
          </a:xfrm>
          <a:prstGeom prst="rect">
            <a:avLst/>
          </a:prstGeom>
          <a:noFill/>
          <a:ln>
            <a:noFill/>
          </a:ln>
        </p:spPr>
        <p:txBody>
          <a:bodyPr spcFirstLastPara="1" wrap="square" lIns="0" tIns="0" rIns="0" bIns="0" anchor="t" anchorCtr="0">
            <a:spAutoFit/>
          </a:bodyPr>
          <a:lstStyle/>
          <a:p>
            <a:pPr marL="514350" lvl="0" indent="-336550" algn="l" rtl="0">
              <a:lnSpc>
                <a:spcPct val="150000"/>
              </a:lnSpc>
              <a:spcBef>
                <a:spcPts val="0"/>
              </a:spcBef>
              <a:spcAft>
                <a:spcPts val="0"/>
              </a:spcAft>
              <a:buSzPts val="2200"/>
              <a:buFont typeface="Noto Sans Symbols"/>
              <a:buChar char="✔"/>
            </a:pPr>
            <a:r>
              <a:rPr lang="en-US" sz="2600"/>
              <a:t>Get introduced to deep learning programming</a:t>
            </a:r>
            <a:endParaRPr sz="2600"/>
          </a:p>
          <a:p>
            <a:pPr marL="514350" lvl="0" indent="-336550" algn="l" rtl="0">
              <a:lnSpc>
                <a:spcPct val="150000"/>
              </a:lnSpc>
              <a:spcBef>
                <a:spcPts val="0"/>
              </a:spcBef>
              <a:spcAft>
                <a:spcPts val="0"/>
              </a:spcAft>
              <a:buSzPts val="2200"/>
              <a:buFont typeface="Noto Sans Symbols"/>
              <a:buChar char="✔"/>
            </a:pPr>
            <a:r>
              <a:rPr lang="en-US" sz="2600"/>
              <a:t>Practice programming</a:t>
            </a:r>
            <a:endParaRPr sz="2600"/>
          </a:p>
          <a:p>
            <a:pPr marL="514350" lvl="0" indent="-336550" algn="l" rtl="0">
              <a:lnSpc>
                <a:spcPct val="150000"/>
              </a:lnSpc>
              <a:spcBef>
                <a:spcPts val="0"/>
              </a:spcBef>
              <a:spcAft>
                <a:spcPts val="0"/>
              </a:spcAft>
              <a:buSzPts val="2200"/>
              <a:buFont typeface="Noto Sans Symbols"/>
              <a:buChar char="✔"/>
            </a:pPr>
            <a:r>
              <a:rPr lang="en-US" sz="2600"/>
              <a:t>Develop deep learning models</a:t>
            </a:r>
            <a:endParaRPr sz="2600"/>
          </a:p>
          <a:p>
            <a:pPr marL="514350" lvl="0" indent="-336550" algn="l" rtl="0">
              <a:lnSpc>
                <a:spcPct val="150000"/>
              </a:lnSpc>
              <a:spcBef>
                <a:spcPts val="0"/>
              </a:spcBef>
              <a:spcAft>
                <a:spcPts val="0"/>
              </a:spcAft>
              <a:buSzPts val="2200"/>
              <a:buFont typeface="Noto Sans Symbols"/>
              <a:buChar char="✔"/>
            </a:pPr>
            <a:r>
              <a:rPr lang="en-US" sz="2600"/>
              <a:t>Training and fine tuning deep learning models</a:t>
            </a:r>
            <a:endParaRPr sz="2600"/>
          </a:p>
          <a:p>
            <a:pPr marL="514350" lvl="0" indent="-336550" algn="l" rtl="0">
              <a:lnSpc>
                <a:spcPct val="150000"/>
              </a:lnSpc>
              <a:spcBef>
                <a:spcPts val="0"/>
              </a:spcBef>
              <a:spcAft>
                <a:spcPts val="0"/>
              </a:spcAft>
              <a:buSzPts val="2200"/>
              <a:buFont typeface="Noto Sans Symbols"/>
              <a:buChar char="✔"/>
            </a:pPr>
            <a:r>
              <a:rPr lang="en-US" sz="2600"/>
              <a:t>Hands on experiment design and result analysis</a:t>
            </a:r>
            <a:endParaRPr sz="2600"/>
          </a:p>
          <a:p>
            <a:pPr marL="514350" lvl="0" indent="-336550" algn="l" rtl="0">
              <a:lnSpc>
                <a:spcPct val="150000"/>
              </a:lnSpc>
              <a:spcBef>
                <a:spcPts val="0"/>
              </a:spcBef>
              <a:spcAft>
                <a:spcPts val="0"/>
              </a:spcAft>
              <a:buSzPts val="2200"/>
              <a:buFont typeface="Noto Sans Symbols"/>
              <a:buChar char="✔"/>
            </a:pPr>
            <a:r>
              <a:rPr lang="en-US" sz="2600"/>
              <a:t>Guidelines for standard coding practice for deep learning</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09"/>
        <p:cNvGrpSpPr/>
        <p:nvPr/>
      </p:nvGrpSpPr>
      <p:grpSpPr>
        <a:xfrm>
          <a:off x="0" y="0"/>
          <a:ext cx="0" cy="0"/>
          <a:chOff x="0" y="0"/>
          <a:chExt cx="0" cy="0"/>
        </a:xfrm>
      </p:grpSpPr>
      <p:sp>
        <p:nvSpPr>
          <p:cNvPr id="310" name="Google Shape;310;p50"/>
          <p:cNvSpPr txBox="1">
            <a:spLocks noGrp="1"/>
          </p:cNvSpPr>
          <p:nvPr>
            <p:ph type="title"/>
          </p:nvPr>
        </p:nvSpPr>
        <p:spPr>
          <a:xfrm>
            <a:off x="456455" y="338938"/>
            <a:ext cx="82311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Softmax Classifier </a:t>
            </a:r>
            <a:endParaRPr b="1"/>
          </a:p>
          <a:p>
            <a:pPr marL="12700" lvl="0" indent="0" algn="l" rtl="0">
              <a:lnSpc>
                <a:spcPct val="100000"/>
              </a:lnSpc>
              <a:spcBef>
                <a:spcPts val="0"/>
              </a:spcBef>
              <a:spcAft>
                <a:spcPts val="0"/>
              </a:spcAft>
              <a:buSzPts val="1400"/>
              <a:buNone/>
            </a:pPr>
            <a:r>
              <a:rPr lang="en-US"/>
              <a:t>(Multinomial Logistic Regression)</a:t>
            </a:r>
            <a:endParaRPr/>
          </a:p>
        </p:txBody>
      </p:sp>
      <p:sp>
        <p:nvSpPr>
          <p:cNvPr id="311" name="Google Shape;311;p50"/>
          <p:cNvSpPr txBox="1"/>
          <p:nvPr/>
        </p:nvSpPr>
        <p:spPr>
          <a:xfrm>
            <a:off x="883949" y="3733431"/>
            <a:ext cx="549900" cy="1551600"/>
          </a:xfrm>
          <a:prstGeom prst="rect">
            <a:avLst/>
          </a:prstGeom>
          <a:noFill/>
          <a:ln>
            <a:noFill/>
          </a:ln>
        </p:spPr>
        <p:txBody>
          <a:bodyPr spcFirstLastPara="1" wrap="square" lIns="0" tIns="13325" rIns="0" bIns="0" anchor="t" anchorCtr="0">
            <a:spAutoFit/>
          </a:bodyPr>
          <a:lstStyle/>
          <a:p>
            <a:pPr marL="12700" marR="5080" lvl="0" indent="0" algn="just" rtl="0">
              <a:lnSpc>
                <a:spcPct val="158200"/>
              </a:lnSpc>
              <a:spcBef>
                <a:spcPts val="0"/>
              </a:spcBef>
              <a:spcAft>
                <a:spcPts val="0"/>
              </a:spcAft>
              <a:buNone/>
            </a:pPr>
            <a:r>
              <a:rPr lang="en-US" sz="2400" b="0" i="0" u="none" strike="noStrike" cap="none">
                <a:solidFill>
                  <a:schemeClr val="dk1"/>
                </a:solidFill>
                <a:latin typeface="Arial"/>
                <a:ea typeface="Arial"/>
                <a:cs typeface="Arial"/>
                <a:sym typeface="Arial"/>
              </a:rPr>
              <a:t>cat  car  frog</a:t>
            </a:r>
            <a:endParaRPr sz="2400" b="0" i="0" u="none" strike="noStrike" cap="none">
              <a:solidFill>
                <a:schemeClr val="dk1"/>
              </a:solidFill>
              <a:latin typeface="Arial"/>
              <a:ea typeface="Arial"/>
              <a:cs typeface="Arial"/>
              <a:sym typeface="Arial"/>
            </a:endParaRPr>
          </a:p>
        </p:txBody>
      </p:sp>
      <p:sp>
        <p:nvSpPr>
          <p:cNvPr id="312" name="Google Shape;312;p50"/>
          <p:cNvSpPr txBox="1"/>
          <p:nvPr/>
        </p:nvSpPr>
        <p:spPr>
          <a:xfrm>
            <a:off x="2105742" y="3687157"/>
            <a:ext cx="681900" cy="1629000"/>
          </a:xfrm>
          <a:prstGeom prst="rect">
            <a:avLst/>
          </a:prstGeom>
          <a:noFill/>
          <a:ln>
            <a:noFill/>
          </a:ln>
        </p:spPr>
        <p:txBody>
          <a:bodyPr spcFirstLastPara="1" wrap="square" lIns="0" tIns="88900" rIns="0" bIns="0" anchor="t" anchorCtr="0">
            <a:spAutoFit/>
          </a:bodyPr>
          <a:lstStyle/>
          <a:p>
            <a:pPr marL="88265"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3.2</a:t>
            </a:r>
            <a:endParaRPr sz="3000" b="0" i="0" u="none" strike="noStrike" cap="none">
              <a:solidFill>
                <a:schemeClr val="dk1"/>
              </a:solidFill>
              <a:latin typeface="Arial"/>
              <a:ea typeface="Arial"/>
              <a:cs typeface="Arial"/>
              <a:sym typeface="Arial"/>
            </a:endParaRPr>
          </a:p>
          <a:p>
            <a:pPr marL="88265"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5.1</a:t>
            </a:r>
            <a:endParaRPr sz="3000" b="0" i="0" u="none" strike="noStrike" cap="none">
              <a:solidFill>
                <a:schemeClr val="dk1"/>
              </a:solidFill>
              <a:latin typeface="Arial"/>
              <a:ea typeface="Arial"/>
              <a:cs typeface="Arial"/>
              <a:sym typeface="Arial"/>
            </a:endParaRPr>
          </a:p>
          <a:p>
            <a:pPr marL="1270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-1.7</a:t>
            </a:r>
            <a:endParaRPr sz="3000" b="0" i="0" u="none" strike="noStrike" cap="none">
              <a:solidFill>
                <a:schemeClr val="dk1"/>
              </a:solidFill>
              <a:latin typeface="Arial"/>
              <a:ea typeface="Arial"/>
              <a:cs typeface="Arial"/>
              <a:sym typeface="Arial"/>
            </a:endParaRPr>
          </a:p>
        </p:txBody>
      </p:sp>
      <p:sp>
        <p:nvSpPr>
          <p:cNvPr id="313" name="Google Shape;313;p50"/>
          <p:cNvSpPr/>
          <p:nvPr/>
        </p:nvSpPr>
        <p:spPr>
          <a:xfrm>
            <a:off x="1845534" y="2391473"/>
            <a:ext cx="1177500" cy="11529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4" name="Google Shape;314;p50"/>
          <p:cNvSpPr txBox="1"/>
          <p:nvPr/>
        </p:nvSpPr>
        <p:spPr>
          <a:xfrm>
            <a:off x="3488123" y="2344868"/>
            <a:ext cx="5562000" cy="8133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600" i="0" u="none" strike="noStrike" cap="none">
                <a:solidFill>
                  <a:schemeClr val="dk1"/>
                </a:solidFill>
                <a:latin typeface="Calibri"/>
                <a:ea typeface="Calibri"/>
                <a:cs typeface="Calibri"/>
                <a:sym typeface="Calibri"/>
              </a:rPr>
              <a:t>Want to interpret raw classifier scores as </a:t>
            </a:r>
            <a:r>
              <a:rPr lang="en-US" sz="2600" b="1" i="0" u="none" strike="noStrike" cap="none">
                <a:solidFill>
                  <a:schemeClr val="dk1"/>
                </a:solidFill>
                <a:latin typeface="Calibri"/>
                <a:ea typeface="Calibri"/>
                <a:cs typeface="Calibri"/>
                <a:sym typeface="Calibri"/>
              </a:rPr>
              <a:t>probabilities</a:t>
            </a:r>
            <a:endParaRPr sz="260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51"/>
          <p:cNvSpPr/>
          <p:nvPr/>
        </p:nvSpPr>
        <p:spPr>
          <a:xfrm>
            <a:off x="1388334" y="1934273"/>
            <a:ext cx="1177410" cy="115289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320" name="Google Shape;320;p51"/>
          <p:cNvGrpSpPr/>
          <p:nvPr/>
        </p:nvGrpSpPr>
        <p:grpSpPr>
          <a:xfrm>
            <a:off x="2858069" y="2148510"/>
            <a:ext cx="1794510" cy="365125"/>
            <a:chOff x="2858069" y="1291259"/>
            <a:chExt cx="1794510" cy="365125"/>
          </a:xfrm>
        </p:grpSpPr>
        <p:sp>
          <p:nvSpPr>
            <p:cNvPr id="321" name="Google Shape;321;p51"/>
            <p:cNvSpPr/>
            <p:nvPr/>
          </p:nvSpPr>
          <p:spPr>
            <a:xfrm>
              <a:off x="2862819" y="1296022"/>
              <a:ext cx="1784893" cy="35549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2" name="Google Shape;322;p51"/>
            <p:cNvSpPr/>
            <p:nvPr/>
          </p:nvSpPr>
          <p:spPr>
            <a:xfrm>
              <a:off x="2858069" y="1291259"/>
              <a:ext cx="1794510" cy="365125"/>
            </a:xfrm>
            <a:custGeom>
              <a:avLst/>
              <a:gdLst/>
              <a:ahLst/>
              <a:cxnLst/>
              <a:rect l="l" t="t" r="r" b="b"/>
              <a:pathLst>
                <a:path w="1794510" h="365125" extrusionOk="0">
                  <a:moveTo>
                    <a:pt x="0" y="0"/>
                  </a:moveTo>
                  <a:lnTo>
                    <a:pt x="1794396" y="0"/>
                  </a:lnTo>
                  <a:lnTo>
                    <a:pt x="1794396" y="365024"/>
                  </a:lnTo>
                  <a:lnTo>
                    <a:pt x="0" y="365024"/>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3" name="Google Shape;323;p51"/>
          <p:cNvGrpSpPr/>
          <p:nvPr/>
        </p:nvGrpSpPr>
        <p:grpSpPr>
          <a:xfrm>
            <a:off x="4943465" y="2100699"/>
            <a:ext cx="2896235" cy="502284"/>
            <a:chOff x="5095864" y="1243449"/>
            <a:chExt cx="2896235" cy="502284"/>
          </a:xfrm>
        </p:grpSpPr>
        <p:sp>
          <p:nvSpPr>
            <p:cNvPr id="324" name="Google Shape;324;p51"/>
            <p:cNvSpPr/>
            <p:nvPr/>
          </p:nvSpPr>
          <p:spPr>
            <a:xfrm>
              <a:off x="5100639" y="1248212"/>
              <a:ext cx="2868338" cy="4922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5" name="Google Shape;325;p51"/>
            <p:cNvSpPr/>
            <p:nvPr/>
          </p:nvSpPr>
          <p:spPr>
            <a:xfrm>
              <a:off x="5095864" y="1243449"/>
              <a:ext cx="2896235" cy="502284"/>
            </a:xfrm>
            <a:custGeom>
              <a:avLst/>
              <a:gdLst/>
              <a:ahLst/>
              <a:cxnLst/>
              <a:rect l="l" t="t" r="r" b="b"/>
              <a:pathLst>
                <a:path w="2896234" h="502285" extrusionOk="0">
                  <a:moveTo>
                    <a:pt x="0" y="0"/>
                  </a:moveTo>
                  <a:lnTo>
                    <a:pt x="2896094" y="0"/>
                  </a:lnTo>
                  <a:lnTo>
                    <a:pt x="2896094" y="501761"/>
                  </a:lnTo>
                  <a:lnTo>
                    <a:pt x="0" y="501761"/>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6" name="Google Shape;326;p51"/>
          <p:cNvSpPr txBox="1"/>
          <p:nvPr/>
        </p:nvSpPr>
        <p:spPr>
          <a:xfrm>
            <a:off x="2735087" y="2665890"/>
            <a:ext cx="6088500" cy="421500"/>
          </a:xfrm>
          <a:prstGeom prst="rect">
            <a:avLst/>
          </a:prstGeom>
          <a:noFill/>
          <a:ln>
            <a:noFill/>
          </a:ln>
        </p:spPr>
        <p:txBody>
          <a:bodyPr spcFirstLastPara="1" wrap="square" lIns="0" tIns="158100" rIns="0" bIns="0" anchor="t" anchorCtr="0">
            <a:spAutoFit/>
          </a:bodyPr>
          <a:lstStyle/>
          <a:p>
            <a:pPr marL="12700" marR="0" lvl="0" indent="0" algn="l" rtl="0">
              <a:lnSpc>
                <a:spcPct val="100000"/>
              </a:lnSpc>
              <a:spcBef>
                <a:spcPts val="0"/>
              </a:spcBef>
              <a:spcAft>
                <a:spcPts val="0"/>
              </a:spcAft>
              <a:buNone/>
            </a:pPr>
            <a:r>
              <a:rPr lang="en-US" sz="1700" i="0" u="none" strike="noStrike" cap="none">
                <a:solidFill>
                  <a:schemeClr val="dk1"/>
                </a:solidFill>
                <a:latin typeface="Calibri"/>
                <a:ea typeface="Calibri"/>
                <a:cs typeface="Calibri"/>
                <a:sym typeface="Calibri"/>
              </a:rPr>
              <a:t>Want to interpret raw classifier scores as </a:t>
            </a:r>
            <a:r>
              <a:rPr lang="en-US" sz="1700" b="1" i="0" u="none" strike="noStrike" cap="none">
                <a:solidFill>
                  <a:schemeClr val="dk1"/>
                </a:solidFill>
                <a:latin typeface="Calibri"/>
                <a:ea typeface="Calibri"/>
                <a:cs typeface="Calibri"/>
                <a:sym typeface="Calibri"/>
              </a:rPr>
              <a:t>probabilities</a:t>
            </a:r>
            <a:endParaRPr sz="1400" b="0" i="0" u="none" strike="noStrike" cap="none">
              <a:solidFill>
                <a:schemeClr val="dk1"/>
              </a:solidFill>
              <a:latin typeface="Arial"/>
              <a:ea typeface="Arial"/>
              <a:cs typeface="Arial"/>
              <a:sym typeface="Arial"/>
            </a:endParaRPr>
          </a:p>
        </p:txBody>
      </p:sp>
      <p:sp>
        <p:nvSpPr>
          <p:cNvPr id="327" name="Google Shape;327;p51"/>
          <p:cNvSpPr txBox="1">
            <a:spLocks noGrp="1"/>
          </p:cNvSpPr>
          <p:nvPr>
            <p:ph type="title"/>
          </p:nvPr>
        </p:nvSpPr>
        <p:spPr>
          <a:xfrm>
            <a:off x="456455" y="338938"/>
            <a:ext cx="82311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Softmax Classifier </a:t>
            </a:r>
            <a:endParaRPr b="1"/>
          </a:p>
          <a:p>
            <a:pPr marL="12700" lvl="0" indent="0" algn="l" rtl="0">
              <a:lnSpc>
                <a:spcPct val="100000"/>
              </a:lnSpc>
              <a:spcBef>
                <a:spcPts val="0"/>
              </a:spcBef>
              <a:spcAft>
                <a:spcPts val="0"/>
              </a:spcAft>
              <a:buSzPts val="1400"/>
              <a:buNone/>
            </a:pPr>
            <a:r>
              <a:rPr lang="en-US"/>
              <a:t>(Multinomial Logistic Regression)</a:t>
            </a:r>
            <a:endParaRPr/>
          </a:p>
        </p:txBody>
      </p:sp>
      <p:sp>
        <p:nvSpPr>
          <p:cNvPr id="328" name="Google Shape;328;p51"/>
          <p:cNvSpPr txBox="1"/>
          <p:nvPr/>
        </p:nvSpPr>
        <p:spPr>
          <a:xfrm>
            <a:off x="7968957" y="1935831"/>
            <a:ext cx="1048500" cy="754800"/>
          </a:xfrm>
          <a:prstGeom prst="rect">
            <a:avLst/>
          </a:prstGeom>
          <a:noFill/>
          <a:ln>
            <a:noFill/>
          </a:ln>
        </p:spPr>
        <p:txBody>
          <a:bodyPr spcFirstLastPara="1" wrap="square" lIns="91425" tIns="91425" rIns="91425" bIns="91425" anchor="t" anchorCtr="0">
            <a:spAutoFit/>
          </a:bodyPr>
          <a:lstStyle/>
          <a:p>
            <a:pPr marL="0" marR="5080" lvl="0" indent="0" algn="l" rtl="0">
              <a:lnSpc>
                <a:spcPct val="117857"/>
              </a:lnSpc>
              <a:spcBef>
                <a:spcPts val="975"/>
              </a:spcBef>
              <a:spcAft>
                <a:spcPts val="0"/>
              </a:spcAft>
              <a:buNone/>
            </a:pPr>
            <a:r>
              <a:rPr lang="en-US" sz="1700" b="1">
                <a:solidFill>
                  <a:schemeClr val="dk1"/>
                </a:solidFill>
                <a:latin typeface="Calibri"/>
                <a:ea typeface="Calibri"/>
                <a:cs typeface="Calibri"/>
                <a:sym typeface="Calibri"/>
              </a:rPr>
              <a:t>Softmax  Function</a:t>
            </a:r>
            <a:endParaRPr sz="1700" b="1">
              <a:latin typeface="Calibri"/>
              <a:ea typeface="Calibri"/>
              <a:cs typeface="Calibri"/>
              <a:sym typeface="Calibri"/>
            </a:endParaRPr>
          </a:p>
        </p:txBody>
      </p:sp>
      <p:sp>
        <p:nvSpPr>
          <p:cNvPr id="329" name="Google Shape;329;p51"/>
          <p:cNvSpPr txBox="1"/>
          <p:nvPr/>
        </p:nvSpPr>
        <p:spPr>
          <a:xfrm>
            <a:off x="883949" y="3733431"/>
            <a:ext cx="549900" cy="1551600"/>
          </a:xfrm>
          <a:prstGeom prst="rect">
            <a:avLst/>
          </a:prstGeom>
          <a:noFill/>
          <a:ln>
            <a:noFill/>
          </a:ln>
        </p:spPr>
        <p:txBody>
          <a:bodyPr spcFirstLastPara="1" wrap="square" lIns="0" tIns="13325" rIns="0" bIns="0" anchor="t" anchorCtr="0">
            <a:spAutoFit/>
          </a:bodyPr>
          <a:lstStyle/>
          <a:p>
            <a:pPr marL="12700" marR="5080" lvl="0" indent="0" algn="just" rtl="0">
              <a:lnSpc>
                <a:spcPct val="158200"/>
              </a:lnSpc>
              <a:spcBef>
                <a:spcPts val="0"/>
              </a:spcBef>
              <a:spcAft>
                <a:spcPts val="0"/>
              </a:spcAft>
              <a:buNone/>
            </a:pPr>
            <a:r>
              <a:rPr lang="en-US" sz="2400" b="0" i="0" u="none" strike="noStrike" cap="none">
                <a:solidFill>
                  <a:schemeClr val="dk1"/>
                </a:solidFill>
                <a:latin typeface="Arial"/>
                <a:ea typeface="Arial"/>
                <a:cs typeface="Arial"/>
                <a:sym typeface="Arial"/>
              </a:rPr>
              <a:t>cat  car  frog</a:t>
            </a:r>
            <a:endParaRPr sz="2400" b="0" i="0" u="none" strike="noStrike" cap="none">
              <a:solidFill>
                <a:schemeClr val="dk1"/>
              </a:solidFill>
              <a:latin typeface="Arial"/>
              <a:ea typeface="Arial"/>
              <a:cs typeface="Arial"/>
              <a:sym typeface="Arial"/>
            </a:endParaRPr>
          </a:p>
        </p:txBody>
      </p:sp>
      <p:sp>
        <p:nvSpPr>
          <p:cNvPr id="330" name="Google Shape;330;p51"/>
          <p:cNvSpPr txBox="1"/>
          <p:nvPr/>
        </p:nvSpPr>
        <p:spPr>
          <a:xfrm>
            <a:off x="2105742" y="3687157"/>
            <a:ext cx="681900" cy="1629000"/>
          </a:xfrm>
          <a:prstGeom prst="rect">
            <a:avLst/>
          </a:prstGeom>
          <a:noFill/>
          <a:ln>
            <a:noFill/>
          </a:ln>
        </p:spPr>
        <p:txBody>
          <a:bodyPr spcFirstLastPara="1" wrap="square" lIns="0" tIns="88900" rIns="0" bIns="0" anchor="t" anchorCtr="0">
            <a:spAutoFit/>
          </a:bodyPr>
          <a:lstStyle/>
          <a:p>
            <a:pPr marL="88265"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3.2</a:t>
            </a:r>
            <a:endParaRPr sz="3000" b="0" i="0" u="none" strike="noStrike" cap="none">
              <a:solidFill>
                <a:schemeClr val="dk1"/>
              </a:solidFill>
              <a:latin typeface="Arial"/>
              <a:ea typeface="Arial"/>
              <a:cs typeface="Arial"/>
              <a:sym typeface="Arial"/>
            </a:endParaRPr>
          </a:p>
          <a:p>
            <a:pPr marL="88265"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5.1</a:t>
            </a:r>
            <a:endParaRPr sz="3000" b="0" i="0" u="none" strike="noStrike" cap="none">
              <a:solidFill>
                <a:schemeClr val="dk1"/>
              </a:solidFill>
              <a:latin typeface="Arial"/>
              <a:ea typeface="Arial"/>
              <a:cs typeface="Arial"/>
              <a:sym typeface="Arial"/>
            </a:endParaRPr>
          </a:p>
          <a:p>
            <a:pPr marL="1270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-1.7</a:t>
            </a:r>
            <a:endParaRPr sz="3000" b="0"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34"/>
        <p:cNvGrpSpPr/>
        <p:nvPr/>
      </p:nvGrpSpPr>
      <p:grpSpPr>
        <a:xfrm>
          <a:off x="0" y="0"/>
          <a:ext cx="0" cy="0"/>
          <a:chOff x="0" y="0"/>
          <a:chExt cx="0" cy="0"/>
        </a:xfrm>
      </p:grpSpPr>
      <p:sp>
        <p:nvSpPr>
          <p:cNvPr id="335" name="Google Shape;335;p52"/>
          <p:cNvSpPr txBox="1"/>
          <p:nvPr/>
        </p:nvSpPr>
        <p:spPr>
          <a:xfrm>
            <a:off x="198149" y="3276231"/>
            <a:ext cx="549900" cy="1551600"/>
          </a:xfrm>
          <a:prstGeom prst="rect">
            <a:avLst/>
          </a:prstGeom>
          <a:noFill/>
          <a:ln>
            <a:noFill/>
          </a:ln>
        </p:spPr>
        <p:txBody>
          <a:bodyPr spcFirstLastPara="1" wrap="square" lIns="0" tIns="13325" rIns="0" bIns="0" anchor="t" anchorCtr="0">
            <a:spAutoFit/>
          </a:bodyPr>
          <a:lstStyle/>
          <a:p>
            <a:pPr marL="12700" marR="5080" lvl="0" indent="0" algn="just" rtl="0">
              <a:lnSpc>
                <a:spcPct val="158200"/>
              </a:lnSpc>
              <a:spcBef>
                <a:spcPts val="0"/>
              </a:spcBef>
              <a:spcAft>
                <a:spcPts val="0"/>
              </a:spcAft>
              <a:buNone/>
            </a:pPr>
            <a:r>
              <a:rPr lang="en-US" sz="2400" b="0" i="0" u="none" strike="noStrike" cap="none">
                <a:solidFill>
                  <a:schemeClr val="dk1"/>
                </a:solidFill>
                <a:latin typeface="Arial"/>
                <a:ea typeface="Arial"/>
                <a:cs typeface="Arial"/>
                <a:sym typeface="Arial"/>
              </a:rPr>
              <a:t>cat  car  frog</a:t>
            </a:r>
            <a:endParaRPr sz="2400" b="0" i="0" u="none" strike="noStrike" cap="none">
              <a:solidFill>
                <a:schemeClr val="dk1"/>
              </a:solidFill>
              <a:latin typeface="Arial"/>
              <a:ea typeface="Arial"/>
              <a:cs typeface="Arial"/>
              <a:sym typeface="Arial"/>
            </a:endParaRPr>
          </a:p>
        </p:txBody>
      </p:sp>
      <p:sp>
        <p:nvSpPr>
          <p:cNvPr id="336" name="Google Shape;336;p52"/>
          <p:cNvSpPr txBox="1"/>
          <p:nvPr/>
        </p:nvSpPr>
        <p:spPr>
          <a:xfrm>
            <a:off x="1648542" y="3229957"/>
            <a:ext cx="681990" cy="1625600"/>
          </a:xfrm>
          <a:prstGeom prst="rect">
            <a:avLst/>
          </a:prstGeom>
          <a:noFill/>
          <a:ln>
            <a:noFill/>
          </a:ln>
        </p:spPr>
        <p:txBody>
          <a:bodyPr spcFirstLastPara="1" wrap="square" lIns="0" tIns="88900" rIns="0" bIns="0" anchor="t" anchorCtr="0">
            <a:spAutoFit/>
          </a:bodyPr>
          <a:lstStyle/>
          <a:p>
            <a:pPr marL="88265"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3.2</a:t>
            </a:r>
            <a:endParaRPr sz="3000" b="0" i="0" u="none" strike="noStrike" cap="none">
              <a:solidFill>
                <a:schemeClr val="dk1"/>
              </a:solidFill>
              <a:latin typeface="Arial"/>
              <a:ea typeface="Arial"/>
              <a:cs typeface="Arial"/>
              <a:sym typeface="Arial"/>
            </a:endParaRPr>
          </a:p>
          <a:p>
            <a:pPr marL="88265"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5.1</a:t>
            </a:r>
            <a:endParaRPr sz="3000" b="0" i="0" u="none" strike="noStrike" cap="none">
              <a:solidFill>
                <a:schemeClr val="dk1"/>
              </a:solidFill>
              <a:latin typeface="Arial"/>
              <a:ea typeface="Arial"/>
              <a:cs typeface="Arial"/>
              <a:sym typeface="Arial"/>
            </a:endParaRPr>
          </a:p>
          <a:p>
            <a:pPr marL="1270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-1.7</a:t>
            </a:r>
            <a:endParaRPr sz="3000" b="0" i="0" u="none" strike="noStrike" cap="none">
              <a:solidFill>
                <a:schemeClr val="dk1"/>
              </a:solidFill>
              <a:latin typeface="Arial"/>
              <a:ea typeface="Arial"/>
              <a:cs typeface="Arial"/>
              <a:sym typeface="Arial"/>
            </a:endParaRPr>
          </a:p>
        </p:txBody>
      </p:sp>
      <p:sp>
        <p:nvSpPr>
          <p:cNvPr id="337" name="Google Shape;337;p52"/>
          <p:cNvSpPr/>
          <p:nvPr/>
        </p:nvSpPr>
        <p:spPr>
          <a:xfrm>
            <a:off x="1388334" y="1934273"/>
            <a:ext cx="1177410" cy="115289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338" name="Google Shape;338;p52"/>
          <p:cNvGrpSpPr/>
          <p:nvPr/>
        </p:nvGrpSpPr>
        <p:grpSpPr>
          <a:xfrm>
            <a:off x="2858069" y="2148510"/>
            <a:ext cx="1794510" cy="365125"/>
            <a:chOff x="2858069" y="1291259"/>
            <a:chExt cx="1794510" cy="365125"/>
          </a:xfrm>
        </p:grpSpPr>
        <p:sp>
          <p:nvSpPr>
            <p:cNvPr id="339" name="Google Shape;339;p52"/>
            <p:cNvSpPr/>
            <p:nvPr/>
          </p:nvSpPr>
          <p:spPr>
            <a:xfrm>
              <a:off x="2862819" y="1296022"/>
              <a:ext cx="1784893" cy="35549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0" name="Google Shape;340;p52"/>
            <p:cNvSpPr/>
            <p:nvPr/>
          </p:nvSpPr>
          <p:spPr>
            <a:xfrm>
              <a:off x="2858069" y="1291259"/>
              <a:ext cx="1794510" cy="365125"/>
            </a:xfrm>
            <a:custGeom>
              <a:avLst/>
              <a:gdLst/>
              <a:ahLst/>
              <a:cxnLst/>
              <a:rect l="l" t="t" r="r" b="b"/>
              <a:pathLst>
                <a:path w="1794510" h="365125" extrusionOk="0">
                  <a:moveTo>
                    <a:pt x="0" y="0"/>
                  </a:moveTo>
                  <a:lnTo>
                    <a:pt x="1794396" y="0"/>
                  </a:lnTo>
                  <a:lnTo>
                    <a:pt x="1794396" y="365024"/>
                  </a:lnTo>
                  <a:lnTo>
                    <a:pt x="0" y="365024"/>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1" name="Google Shape;341;p52"/>
          <p:cNvGrpSpPr/>
          <p:nvPr/>
        </p:nvGrpSpPr>
        <p:grpSpPr>
          <a:xfrm>
            <a:off x="5095865" y="2100699"/>
            <a:ext cx="2896235" cy="502284"/>
            <a:chOff x="5095864" y="1243449"/>
            <a:chExt cx="2896235" cy="502284"/>
          </a:xfrm>
        </p:grpSpPr>
        <p:sp>
          <p:nvSpPr>
            <p:cNvPr id="342" name="Google Shape;342;p52"/>
            <p:cNvSpPr/>
            <p:nvPr/>
          </p:nvSpPr>
          <p:spPr>
            <a:xfrm>
              <a:off x="5100639" y="1248212"/>
              <a:ext cx="2868338" cy="4922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3" name="Google Shape;343;p52"/>
            <p:cNvSpPr/>
            <p:nvPr/>
          </p:nvSpPr>
          <p:spPr>
            <a:xfrm>
              <a:off x="5095864" y="1243449"/>
              <a:ext cx="2896235" cy="502284"/>
            </a:xfrm>
            <a:custGeom>
              <a:avLst/>
              <a:gdLst/>
              <a:ahLst/>
              <a:cxnLst/>
              <a:rect l="l" t="t" r="r" b="b"/>
              <a:pathLst>
                <a:path w="2896234" h="502285" extrusionOk="0">
                  <a:moveTo>
                    <a:pt x="0" y="0"/>
                  </a:moveTo>
                  <a:lnTo>
                    <a:pt x="2896094" y="0"/>
                  </a:lnTo>
                  <a:lnTo>
                    <a:pt x="2896094" y="501761"/>
                  </a:lnTo>
                  <a:lnTo>
                    <a:pt x="0" y="501761"/>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4" name="Google Shape;344;p52"/>
          <p:cNvSpPr txBox="1"/>
          <p:nvPr/>
        </p:nvSpPr>
        <p:spPr>
          <a:xfrm>
            <a:off x="2782560" y="1591474"/>
            <a:ext cx="6088380" cy="1678265"/>
          </a:xfrm>
          <a:prstGeom prst="rect">
            <a:avLst/>
          </a:prstGeom>
          <a:noFill/>
          <a:ln>
            <a:noFill/>
          </a:ln>
        </p:spPr>
        <p:txBody>
          <a:bodyPr spcFirstLastPara="1" wrap="square" lIns="0" tIns="1581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Want to interpret raw classifier scores as </a:t>
            </a:r>
            <a:r>
              <a:rPr lang="en-US" sz="1800" b="1" i="0" u="none" strike="noStrike" cap="none">
                <a:solidFill>
                  <a:schemeClr val="dk1"/>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a:p>
            <a:pPr marL="5394325" marR="5080" lvl="0" indent="14604" algn="l" rtl="0">
              <a:lnSpc>
                <a:spcPct val="117857"/>
              </a:lnSpc>
              <a:spcBef>
                <a:spcPts val="975"/>
              </a:spcBef>
              <a:spcAft>
                <a:spcPts val="0"/>
              </a:spcAft>
              <a:buNone/>
            </a:pPr>
            <a:r>
              <a:rPr lang="en-US" sz="1400" b="0" i="0" u="none" strike="noStrike" cap="none">
                <a:solidFill>
                  <a:schemeClr val="dk1"/>
                </a:solidFill>
                <a:latin typeface="Arial"/>
                <a:ea typeface="Arial"/>
                <a:cs typeface="Arial"/>
                <a:sym typeface="Arial"/>
              </a:rPr>
              <a:t>Softmax  Function</a:t>
            </a:r>
            <a:endParaRPr sz="1400" b="0" i="0" u="none" strike="noStrike" cap="none">
              <a:solidFill>
                <a:schemeClr val="dk1"/>
              </a:solidFill>
              <a:latin typeface="Arial"/>
              <a:ea typeface="Arial"/>
              <a:cs typeface="Arial"/>
              <a:sym typeface="Arial"/>
            </a:endParaRPr>
          </a:p>
          <a:p>
            <a:pPr marL="385445" marR="4509135" lvl="0" indent="39370" algn="l" rtl="0">
              <a:lnSpc>
                <a:spcPct val="101600"/>
              </a:lnSpc>
              <a:spcBef>
                <a:spcPts val="830"/>
              </a:spcBef>
              <a:spcAft>
                <a:spcPts val="0"/>
              </a:spcAft>
              <a:buNone/>
            </a:pPr>
            <a:r>
              <a:rPr lang="en-US" sz="1600" b="0" i="0" u="none" strike="noStrike" cap="none">
                <a:solidFill>
                  <a:srgbClr val="FF0000"/>
                </a:solidFill>
                <a:latin typeface="Arial"/>
                <a:ea typeface="Arial"/>
                <a:cs typeface="Arial"/>
                <a:sym typeface="Arial"/>
              </a:rPr>
              <a:t>Probabilities  must be &gt;= 0</a:t>
            </a:r>
            <a:endParaRPr sz="1600" b="0" i="0" u="none" strike="noStrike" cap="none">
              <a:solidFill>
                <a:schemeClr val="dk1"/>
              </a:solidFill>
              <a:latin typeface="Arial"/>
              <a:ea typeface="Arial"/>
              <a:cs typeface="Arial"/>
              <a:sym typeface="Arial"/>
            </a:endParaRPr>
          </a:p>
        </p:txBody>
      </p:sp>
      <p:sp>
        <p:nvSpPr>
          <p:cNvPr id="345" name="Google Shape;345;p52"/>
          <p:cNvSpPr txBox="1"/>
          <p:nvPr/>
        </p:nvSpPr>
        <p:spPr>
          <a:xfrm>
            <a:off x="3158568" y="3272646"/>
            <a:ext cx="1062990" cy="1585029"/>
          </a:xfrm>
          <a:prstGeom prst="rect">
            <a:avLst/>
          </a:prstGeom>
          <a:noFill/>
          <a:ln w="19025" cap="flat" cmpd="sng">
            <a:solidFill>
              <a:srgbClr val="FF0000"/>
            </a:solidFill>
            <a:prstDash val="solid"/>
            <a:round/>
            <a:headEnd type="none" w="sm" len="sm"/>
            <a:tailEnd type="none" w="sm" len="sm"/>
          </a:ln>
        </p:spPr>
        <p:txBody>
          <a:bodyPr spcFirstLastPara="1" wrap="square" lIns="0" tIns="45700" rIns="0" bIns="0" anchor="t" anchorCtr="0">
            <a:spAutoFit/>
          </a:bodyPr>
          <a:lstStyle/>
          <a:p>
            <a:pPr marL="0" marR="58419" lvl="0" indent="0" algn="r"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24.5</a:t>
            </a:r>
            <a:endParaRPr sz="3000" b="0" i="0" u="none" strike="noStrike" cap="none">
              <a:solidFill>
                <a:schemeClr val="dk1"/>
              </a:solidFill>
              <a:latin typeface="Arial"/>
              <a:ea typeface="Arial"/>
              <a:cs typeface="Arial"/>
              <a:sym typeface="Arial"/>
            </a:endParaRPr>
          </a:p>
          <a:p>
            <a:pPr marL="0" marR="74930" lvl="0" indent="0" algn="r"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164.0</a:t>
            </a:r>
            <a:endParaRPr sz="3000" b="0" i="0" u="none" strike="noStrike" cap="none">
              <a:solidFill>
                <a:schemeClr val="dk1"/>
              </a:solidFill>
              <a:latin typeface="Arial"/>
              <a:ea typeface="Arial"/>
              <a:cs typeface="Arial"/>
              <a:sym typeface="Arial"/>
            </a:endParaRPr>
          </a:p>
          <a:p>
            <a:pPr marL="0" marR="134620" lvl="0" indent="0" algn="r"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0.18</a:t>
            </a:r>
            <a:endParaRPr sz="3000" b="0" i="0" u="none" strike="noStrike" cap="none">
              <a:solidFill>
                <a:schemeClr val="dk1"/>
              </a:solidFill>
              <a:latin typeface="Arial"/>
              <a:ea typeface="Arial"/>
              <a:cs typeface="Arial"/>
              <a:sym typeface="Arial"/>
            </a:endParaRPr>
          </a:p>
        </p:txBody>
      </p:sp>
      <p:grpSp>
        <p:nvGrpSpPr>
          <p:cNvPr id="346" name="Google Shape;346;p52"/>
          <p:cNvGrpSpPr/>
          <p:nvPr/>
        </p:nvGrpSpPr>
        <p:grpSpPr>
          <a:xfrm>
            <a:off x="2545070" y="4066844"/>
            <a:ext cx="570573" cy="81999"/>
            <a:chOff x="2545069" y="3209593"/>
            <a:chExt cx="570573" cy="81999"/>
          </a:xfrm>
        </p:grpSpPr>
        <p:sp>
          <p:nvSpPr>
            <p:cNvPr id="347" name="Google Shape;347;p52"/>
            <p:cNvSpPr/>
            <p:nvPr/>
          </p:nvSpPr>
          <p:spPr>
            <a:xfrm>
              <a:off x="2545069" y="3250593"/>
              <a:ext cx="474980" cy="0"/>
            </a:xfrm>
            <a:custGeom>
              <a:avLst/>
              <a:gdLst/>
              <a:ahLst/>
              <a:cxnLst/>
              <a:rect l="l" t="t" r="r" b="b"/>
              <a:pathLst>
                <a:path w="474980" h="120000" extrusionOk="0">
                  <a:moveTo>
                    <a:pt x="0" y="0"/>
                  </a:moveTo>
                  <a:lnTo>
                    <a:pt x="474599" y="0"/>
                  </a:lnTo>
                </a:path>
              </a:pathLst>
            </a:custGeom>
            <a:noFill/>
            <a:ln w="190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8" name="Google Shape;348;p52"/>
            <p:cNvSpPr/>
            <p:nvPr/>
          </p:nvSpPr>
          <p:spPr>
            <a:xfrm>
              <a:off x="3010143" y="3209593"/>
              <a:ext cx="105499" cy="8199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9" name="Google Shape;349;p52"/>
          <p:cNvSpPr txBox="1"/>
          <p:nvPr/>
        </p:nvSpPr>
        <p:spPr>
          <a:xfrm>
            <a:off x="2660543" y="3744023"/>
            <a:ext cx="31242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exp</a:t>
            </a:r>
            <a:endParaRPr sz="1400" b="0" i="0" u="none" strike="noStrike" cap="none">
              <a:solidFill>
                <a:schemeClr val="dk1"/>
              </a:solidFill>
              <a:latin typeface="Arial"/>
              <a:ea typeface="Arial"/>
              <a:cs typeface="Arial"/>
              <a:sym typeface="Arial"/>
            </a:endParaRPr>
          </a:p>
        </p:txBody>
      </p:sp>
      <p:sp>
        <p:nvSpPr>
          <p:cNvPr id="350" name="Google Shape;350;p52"/>
          <p:cNvSpPr txBox="1">
            <a:spLocks noGrp="1"/>
          </p:cNvSpPr>
          <p:nvPr>
            <p:ph type="dt" idx="10"/>
          </p:nvPr>
        </p:nvSpPr>
        <p:spPr>
          <a:xfrm>
            <a:off x="72824" y="5668541"/>
            <a:ext cx="4515000" cy="321306"/>
          </a:xfrm>
          <a:prstGeom prst="rect">
            <a:avLst/>
          </a:prstGeom>
          <a:noFill/>
          <a:ln>
            <a:noFill/>
          </a:ln>
        </p:spPr>
        <p:txBody>
          <a:bodyPr spcFirstLastPara="1" wrap="square" lIns="0" tIns="0" rIns="0" bIns="0" anchor="t" anchorCtr="0">
            <a:spAutoFit/>
          </a:bodyPr>
          <a:lstStyle/>
          <a:p>
            <a:pPr marL="12700" lvl="0" indent="0" algn="l" rtl="0">
              <a:lnSpc>
                <a:spcPct val="116111"/>
              </a:lnSpc>
              <a:spcBef>
                <a:spcPts val="0"/>
              </a:spcBef>
              <a:spcAft>
                <a:spcPts val="0"/>
              </a:spcAft>
              <a:buSzPts val="1400"/>
              <a:buNone/>
            </a:pPr>
            <a:r>
              <a:rPr lang="en-US"/>
              <a:t>Fei-Fei Li &amp; Justin Johnson &amp; Serena Yeung</a:t>
            </a:r>
            <a:endParaRPr/>
          </a:p>
        </p:txBody>
      </p:sp>
      <p:sp>
        <p:nvSpPr>
          <p:cNvPr id="351" name="Google Shape;351;p52"/>
          <p:cNvSpPr txBox="1">
            <a:spLocks noGrp="1"/>
          </p:cNvSpPr>
          <p:nvPr>
            <p:ph type="sldNum" idx="12"/>
          </p:nvPr>
        </p:nvSpPr>
        <p:spPr>
          <a:xfrm>
            <a:off x="6285991" y="4808386"/>
            <a:ext cx="389400" cy="277200"/>
          </a:xfrm>
          <a:prstGeom prst="rect">
            <a:avLst/>
          </a:prstGeom>
          <a:noFill/>
          <a:ln>
            <a:noFill/>
          </a:ln>
        </p:spPr>
        <p:txBody>
          <a:bodyPr spcFirstLastPara="1" wrap="square" lIns="0" tIns="0" rIns="0" bIns="0" anchor="t" anchorCtr="0">
            <a:spAutoFit/>
          </a:bodyPr>
          <a:lstStyle/>
          <a:p>
            <a:pPr marL="96520" marR="0" lvl="0" indent="0" algn="l" rtl="0">
              <a:lnSpc>
                <a:spcPct val="117222"/>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Arial"/>
                <a:ea typeface="Arial"/>
                <a:cs typeface="Arial"/>
                <a:sym typeface="Arial"/>
              </a:rPr>
              <a:t>32</a:t>
            </a:fld>
            <a:endParaRPr sz="1800" b="0" i="0" u="none" strike="noStrike" cap="none">
              <a:solidFill>
                <a:schemeClr val="lt1"/>
              </a:solidFill>
              <a:latin typeface="Arial"/>
              <a:ea typeface="Arial"/>
              <a:cs typeface="Arial"/>
              <a:sym typeface="Arial"/>
            </a:endParaRPr>
          </a:p>
        </p:txBody>
      </p:sp>
      <p:sp>
        <p:nvSpPr>
          <p:cNvPr id="352" name="Google Shape;352;p52"/>
          <p:cNvSpPr txBox="1"/>
          <p:nvPr/>
        </p:nvSpPr>
        <p:spPr>
          <a:xfrm>
            <a:off x="7634618" y="5668541"/>
            <a:ext cx="143319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FFFF"/>
                </a:solidFill>
                <a:latin typeface="Arial"/>
                <a:ea typeface="Arial"/>
                <a:cs typeface="Arial"/>
                <a:sym typeface="Arial"/>
              </a:rPr>
              <a:t>April 10, 2018</a:t>
            </a:r>
            <a:endParaRPr sz="1800" b="0" i="0" u="none" strike="noStrike" cap="none">
              <a:solidFill>
                <a:schemeClr val="dk1"/>
              </a:solidFill>
              <a:latin typeface="Arial"/>
              <a:ea typeface="Arial"/>
              <a:cs typeface="Arial"/>
              <a:sym typeface="Arial"/>
            </a:endParaRPr>
          </a:p>
        </p:txBody>
      </p:sp>
      <p:sp>
        <p:nvSpPr>
          <p:cNvPr id="353" name="Google Shape;353;p52"/>
          <p:cNvSpPr txBox="1"/>
          <p:nvPr/>
        </p:nvSpPr>
        <p:spPr>
          <a:xfrm>
            <a:off x="2991125" y="4941873"/>
            <a:ext cx="1397000" cy="575945"/>
          </a:xfrm>
          <a:prstGeom prst="rect">
            <a:avLst/>
          </a:prstGeom>
          <a:noFill/>
          <a:ln>
            <a:noFill/>
          </a:ln>
        </p:spPr>
        <p:txBody>
          <a:bodyPr spcFirstLastPara="1" wrap="square" lIns="0" tIns="10775" rIns="0" bIns="0" anchor="t" anchorCtr="0">
            <a:spAutoFit/>
          </a:bodyPr>
          <a:lstStyle/>
          <a:p>
            <a:pPr marL="88900" marR="5080" lvl="0" indent="-76835" algn="l" rtl="0">
              <a:lnSpc>
                <a:spcPct val="100699"/>
              </a:lnSpc>
              <a:spcBef>
                <a:spcPts val="0"/>
              </a:spcBef>
              <a:spcAft>
                <a:spcPts val="0"/>
              </a:spcAft>
              <a:buNone/>
            </a:pPr>
            <a:r>
              <a:rPr lang="en-US" sz="1800" b="0" i="0" u="none" strike="noStrike" cap="none">
                <a:solidFill>
                  <a:srgbClr val="FF0000"/>
                </a:solidFill>
                <a:latin typeface="Arial"/>
                <a:ea typeface="Arial"/>
                <a:cs typeface="Arial"/>
                <a:sym typeface="Arial"/>
              </a:rPr>
              <a:t>unnormalized  probabilities</a:t>
            </a:r>
            <a:endParaRPr sz="1800" b="0" i="0" u="none" strike="noStrike" cap="none">
              <a:solidFill>
                <a:schemeClr val="dk1"/>
              </a:solidFill>
              <a:latin typeface="Arial"/>
              <a:ea typeface="Arial"/>
              <a:cs typeface="Arial"/>
              <a:sym typeface="Arial"/>
            </a:endParaRPr>
          </a:p>
        </p:txBody>
      </p:sp>
      <p:sp>
        <p:nvSpPr>
          <p:cNvPr id="354" name="Google Shape;354;p52"/>
          <p:cNvSpPr txBox="1">
            <a:spLocks noGrp="1"/>
          </p:cNvSpPr>
          <p:nvPr>
            <p:ph type="title"/>
          </p:nvPr>
        </p:nvSpPr>
        <p:spPr>
          <a:xfrm>
            <a:off x="456455" y="338938"/>
            <a:ext cx="82311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Softmax Classifier </a:t>
            </a:r>
            <a:endParaRPr b="1"/>
          </a:p>
          <a:p>
            <a:pPr marL="12700" lvl="0" indent="0" algn="l" rtl="0">
              <a:lnSpc>
                <a:spcPct val="100000"/>
              </a:lnSpc>
              <a:spcBef>
                <a:spcPts val="0"/>
              </a:spcBef>
              <a:spcAft>
                <a:spcPts val="0"/>
              </a:spcAft>
              <a:buSzPts val="1400"/>
              <a:buNone/>
            </a:pPr>
            <a:r>
              <a:rPr lang="en-US"/>
              <a:t>(Multinomial Logistic Regression)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53"/>
          <p:cNvSpPr txBox="1"/>
          <p:nvPr/>
        </p:nvSpPr>
        <p:spPr>
          <a:xfrm>
            <a:off x="198149" y="3276231"/>
            <a:ext cx="549900" cy="1551600"/>
          </a:xfrm>
          <a:prstGeom prst="rect">
            <a:avLst/>
          </a:prstGeom>
          <a:noFill/>
          <a:ln>
            <a:noFill/>
          </a:ln>
        </p:spPr>
        <p:txBody>
          <a:bodyPr spcFirstLastPara="1" wrap="square" lIns="0" tIns="13325" rIns="0" bIns="0" anchor="t" anchorCtr="0">
            <a:spAutoFit/>
          </a:bodyPr>
          <a:lstStyle/>
          <a:p>
            <a:pPr marL="12700" marR="5080" lvl="0" indent="0" algn="just" rtl="0">
              <a:lnSpc>
                <a:spcPct val="158200"/>
              </a:lnSpc>
              <a:spcBef>
                <a:spcPts val="0"/>
              </a:spcBef>
              <a:spcAft>
                <a:spcPts val="0"/>
              </a:spcAft>
              <a:buNone/>
            </a:pPr>
            <a:r>
              <a:rPr lang="en-US" sz="2400" b="0" i="0" u="none" strike="noStrike" cap="none">
                <a:solidFill>
                  <a:schemeClr val="dk1"/>
                </a:solidFill>
                <a:latin typeface="Arial"/>
                <a:ea typeface="Arial"/>
                <a:cs typeface="Arial"/>
                <a:sym typeface="Arial"/>
              </a:rPr>
              <a:t>cat  car  frog</a:t>
            </a:r>
            <a:endParaRPr sz="2400" b="0" i="0" u="none" strike="noStrike" cap="none">
              <a:solidFill>
                <a:schemeClr val="dk1"/>
              </a:solidFill>
              <a:latin typeface="Arial"/>
              <a:ea typeface="Arial"/>
              <a:cs typeface="Arial"/>
              <a:sym typeface="Arial"/>
            </a:endParaRPr>
          </a:p>
        </p:txBody>
      </p:sp>
      <p:sp>
        <p:nvSpPr>
          <p:cNvPr id="360" name="Google Shape;360;p53"/>
          <p:cNvSpPr txBox="1"/>
          <p:nvPr/>
        </p:nvSpPr>
        <p:spPr>
          <a:xfrm>
            <a:off x="1648542" y="3229957"/>
            <a:ext cx="681990" cy="1625600"/>
          </a:xfrm>
          <a:prstGeom prst="rect">
            <a:avLst/>
          </a:prstGeom>
          <a:noFill/>
          <a:ln>
            <a:noFill/>
          </a:ln>
        </p:spPr>
        <p:txBody>
          <a:bodyPr spcFirstLastPara="1" wrap="square" lIns="0" tIns="88900" rIns="0" bIns="0" anchor="t" anchorCtr="0">
            <a:spAutoFit/>
          </a:bodyPr>
          <a:lstStyle/>
          <a:p>
            <a:pPr marL="88265"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3.2</a:t>
            </a:r>
            <a:endParaRPr sz="3000" b="0" i="0" u="none" strike="noStrike" cap="none">
              <a:solidFill>
                <a:schemeClr val="dk1"/>
              </a:solidFill>
              <a:latin typeface="Arial"/>
              <a:ea typeface="Arial"/>
              <a:cs typeface="Arial"/>
              <a:sym typeface="Arial"/>
            </a:endParaRPr>
          </a:p>
          <a:p>
            <a:pPr marL="88265"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5.1</a:t>
            </a:r>
            <a:endParaRPr sz="3000" b="0" i="0" u="none" strike="noStrike" cap="none">
              <a:solidFill>
                <a:schemeClr val="dk1"/>
              </a:solidFill>
              <a:latin typeface="Arial"/>
              <a:ea typeface="Arial"/>
              <a:cs typeface="Arial"/>
              <a:sym typeface="Arial"/>
            </a:endParaRPr>
          </a:p>
          <a:p>
            <a:pPr marL="1270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-1.7</a:t>
            </a:r>
            <a:endParaRPr sz="3000" b="0" i="0" u="none" strike="noStrike" cap="none">
              <a:solidFill>
                <a:schemeClr val="dk1"/>
              </a:solidFill>
              <a:latin typeface="Arial"/>
              <a:ea typeface="Arial"/>
              <a:cs typeface="Arial"/>
              <a:sym typeface="Arial"/>
            </a:endParaRPr>
          </a:p>
        </p:txBody>
      </p:sp>
      <p:sp>
        <p:nvSpPr>
          <p:cNvPr id="361" name="Google Shape;361;p53"/>
          <p:cNvSpPr/>
          <p:nvPr/>
        </p:nvSpPr>
        <p:spPr>
          <a:xfrm>
            <a:off x="1388334" y="1934273"/>
            <a:ext cx="1177410" cy="115289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362" name="Google Shape;362;p53"/>
          <p:cNvGrpSpPr/>
          <p:nvPr/>
        </p:nvGrpSpPr>
        <p:grpSpPr>
          <a:xfrm>
            <a:off x="2858069" y="2148510"/>
            <a:ext cx="1794510" cy="365125"/>
            <a:chOff x="2858069" y="1291259"/>
            <a:chExt cx="1794510" cy="365125"/>
          </a:xfrm>
        </p:grpSpPr>
        <p:sp>
          <p:nvSpPr>
            <p:cNvPr id="363" name="Google Shape;363;p53"/>
            <p:cNvSpPr/>
            <p:nvPr/>
          </p:nvSpPr>
          <p:spPr>
            <a:xfrm>
              <a:off x="2862819" y="1296022"/>
              <a:ext cx="1784893" cy="35549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4" name="Google Shape;364;p53"/>
            <p:cNvSpPr/>
            <p:nvPr/>
          </p:nvSpPr>
          <p:spPr>
            <a:xfrm>
              <a:off x="2858069" y="1291259"/>
              <a:ext cx="1794510" cy="365125"/>
            </a:xfrm>
            <a:custGeom>
              <a:avLst/>
              <a:gdLst/>
              <a:ahLst/>
              <a:cxnLst/>
              <a:rect l="l" t="t" r="r" b="b"/>
              <a:pathLst>
                <a:path w="1794510" h="365125" extrusionOk="0">
                  <a:moveTo>
                    <a:pt x="0" y="0"/>
                  </a:moveTo>
                  <a:lnTo>
                    <a:pt x="1794396" y="0"/>
                  </a:lnTo>
                  <a:lnTo>
                    <a:pt x="1794396" y="365024"/>
                  </a:lnTo>
                  <a:lnTo>
                    <a:pt x="0" y="365024"/>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5" name="Google Shape;365;p53"/>
          <p:cNvGrpSpPr/>
          <p:nvPr/>
        </p:nvGrpSpPr>
        <p:grpSpPr>
          <a:xfrm>
            <a:off x="5095865" y="2100699"/>
            <a:ext cx="2896235" cy="502284"/>
            <a:chOff x="5095864" y="1243449"/>
            <a:chExt cx="2896235" cy="502284"/>
          </a:xfrm>
        </p:grpSpPr>
        <p:sp>
          <p:nvSpPr>
            <p:cNvPr id="366" name="Google Shape;366;p53"/>
            <p:cNvSpPr/>
            <p:nvPr/>
          </p:nvSpPr>
          <p:spPr>
            <a:xfrm>
              <a:off x="5100639" y="1248212"/>
              <a:ext cx="2868338" cy="4922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7" name="Google Shape;367;p53"/>
            <p:cNvSpPr/>
            <p:nvPr/>
          </p:nvSpPr>
          <p:spPr>
            <a:xfrm>
              <a:off x="5095864" y="1243449"/>
              <a:ext cx="2896235" cy="502284"/>
            </a:xfrm>
            <a:custGeom>
              <a:avLst/>
              <a:gdLst/>
              <a:ahLst/>
              <a:cxnLst/>
              <a:rect l="l" t="t" r="r" b="b"/>
              <a:pathLst>
                <a:path w="2896234" h="502285" extrusionOk="0">
                  <a:moveTo>
                    <a:pt x="0" y="0"/>
                  </a:moveTo>
                  <a:lnTo>
                    <a:pt x="2896094" y="0"/>
                  </a:lnTo>
                  <a:lnTo>
                    <a:pt x="2896094" y="501761"/>
                  </a:lnTo>
                  <a:lnTo>
                    <a:pt x="0" y="501761"/>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8" name="Google Shape;368;p53"/>
          <p:cNvSpPr txBox="1"/>
          <p:nvPr/>
        </p:nvSpPr>
        <p:spPr>
          <a:xfrm>
            <a:off x="2726122" y="1589580"/>
            <a:ext cx="6088380" cy="1073356"/>
          </a:xfrm>
          <a:prstGeom prst="rect">
            <a:avLst/>
          </a:prstGeom>
          <a:noFill/>
          <a:ln>
            <a:noFill/>
          </a:ln>
        </p:spPr>
        <p:txBody>
          <a:bodyPr spcFirstLastPara="1" wrap="square" lIns="0" tIns="1581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Want to interpret raw classifier scores as </a:t>
            </a:r>
            <a:r>
              <a:rPr lang="en-US" sz="1800" b="1" i="0" u="none" strike="noStrike" cap="none">
                <a:solidFill>
                  <a:schemeClr val="dk1"/>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a:p>
            <a:pPr marL="5394325" marR="5080" lvl="0" indent="14604" algn="r" rtl="0">
              <a:lnSpc>
                <a:spcPct val="117857"/>
              </a:lnSpc>
              <a:spcBef>
                <a:spcPts val="975"/>
              </a:spcBef>
              <a:spcAft>
                <a:spcPts val="0"/>
              </a:spcAft>
              <a:buNone/>
            </a:pPr>
            <a:r>
              <a:rPr lang="en-US" sz="1400" b="0" i="0" u="none" strike="noStrike" cap="none">
                <a:solidFill>
                  <a:schemeClr val="dk1"/>
                </a:solidFill>
                <a:latin typeface="Arial"/>
                <a:ea typeface="Arial"/>
                <a:cs typeface="Arial"/>
                <a:sym typeface="Arial"/>
              </a:rPr>
              <a:t>Softmax  Function</a:t>
            </a:r>
            <a:endParaRPr sz="1400" b="0" i="0" u="none" strike="noStrike" cap="none">
              <a:solidFill>
                <a:schemeClr val="dk1"/>
              </a:solidFill>
              <a:latin typeface="Arial"/>
              <a:ea typeface="Arial"/>
              <a:cs typeface="Arial"/>
              <a:sym typeface="Arial"/>
            </a:endParaRPr>
          </a:p>
        </p:txBody>
      </p:sp>
      <p:sp>
        <p:nvSpPr>
          <p:cNvPr id="369" name="Google Shape;369;p53"/>
          <p:cNvSpPr txBox="1"/>
          <p:nvPr/>
        </p:nvSpPr>
        <p:spPr>
          <a:xfrm>
            <a:off x="3158568" y="3272646"/>
            <a:ext cx="1062990" cy="1585029"/>
          </a:xfrm>
          <a:prstGeom prst="rect">
            <a:avLst/>
          </a:prstGeom>
          <a:noFill/>
          <a:ln w="19025" cap="flat" cmpd="sng">
            <a:solidFill>
              <a:srgbClr val="FF0000"/>
            </a:solidFill>
            <a:prstDash val="solid"/>
            <a:round/>
            <a:headEnd type="none" w="sm" len="sm"/>
            <a:tailEnd type="none" w="sm" len="sm"/>
          </a:ln>
        </p:spPr>
        <p:txBody>
          <a:bodyPr spcFirstLastPara="1" wrap="square" lIns="0" tIns="45700" rIns="0" bIns="0" anchor="t" anchorCtr="0">
            <a:spAutoFit/>
          </a:bodyPr>
          <a:lstStyle/>
          <a:p>
            <a:pPr marL="0" marR="58419" lvl="0" indent="0" algn="r"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24.5</a:t>
            </a:r>
            <a:endParaRPr sz="3000" b="0" i="0" u="none" strike="noStrike" cap="none">
              <a:solidFill>
                <a:schemeClr val="dk1"/>
              </a:solidFill>
              <a:latin typeface="Arial"/>
              <a:ea typeface="Arial"/>
              <a:cs typeface="Arial"/>
              <a:sym typeface="Arial"/>
            </a:endParaRPr>
          </a:p>
          <a:p>
            <a:pPr marL="0" marR="74930" lvl="0" indent="0" algn="r"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164.0</a:t>
            </a:r>
            <a:endParaRPr sz="3000" b="0" i="0" u="none" strike="noStrike" cap="none">
              <a:solidFill>
                <a:schemeClr val="dk1"/>
              </a:solidFill>
              <a:latin typeface="Arial"/>
              <a:ea typeface="Arial"/>
              <a:cs typeface="Arial"/>
              <a:sym typeface="Arial"/>
            </a:endParaRPr>
          </a:p>
          <a:p>
            <a:pPr marL="0" marR="134620" lvl="0" indent="0" algn="r"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0.18</a:t>
            </a:r>
            <a:endParaRPr sz="3000" b="0" i="0" u="none" strike="noStrike" cap="none">
              <a:solidFill>
                <a:schemeClr val="dk1"/>
              </a:solidFill>
              <a:latin typeface="Arial"/>
              <a:ea typeface="Arial"/>
              <a:cs typeface="Arial"/>
              <a:sym typeface="Arial"/>
            </a:endParaRPr>
          </a:p>
        </p:txBody>
      </p:sp>
      <p:sp>
        <p:nvSpPr>
          <p:cNvPr id="370" name="Google Shape;370;p53"/>
          <p:cNvSpPr txBox="1"/>
          <p:nvPr/>
        </p:nvSpPr>
        <p:spPr>
          <a:xfrm>
            <a:off x="5215964" y="3272646"/>
            <a:ext cx="1062990" cy="1585029"/>
          </a:xfrm>
          <a:prstGeom prst="rect">
            <a:avLst/>
          </a:prstGeom>
          <a:noFill/>
          <a:ln w="19025" cap="flat" cmpd="sng">
            <a:solidFill>
              <a:srgbClr val="38751C"/>
            </a:solidFill>
            <a:prstDash val="solid"/>
            <a:round/>
            <a:headEnd type="none" w="sm" len="sm"/>
            <a:tailEnd type="none" w="sm" len="sm"/>
          </a:ln>
        </p:spPr>
        <p:txBody>
          <a:bodyPr spcFirstLastPara="1" wrap="square" lIns="0" tIns="45700" rIns="0" bIns="0" anchor="t" anchorCtr="0">
            <a:spAutoFit/>
          </a:bodyPr>
          <a:lstStyle/>
          <a:p>
            <a:pPr marL="179070"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0.13</a:t>
            </a:r>
            <a:endParaRPr sz="3000" b="0" i="0" u="none" strike="noStrike" cap="none">
              <a:solidFill>
                <a:schemeClr val="dk1"/>
              </a:solidFill>
              <a:latin typeface="Arial"/>
              <a:ea typeface="Arial"/>
              <a:cs typeface="Arial"/>
              <a:sym typeface="Arial"/>
            </a:endParaRPr>
          </a:p>
          <a:p>
            <a:pPr marL="1790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0.87</a:t>
            </a:r>
            <a:endParaRPr sz="3000" b="0" i="0" u="none" strike="noStrike" cap="none">
              <a:solidFill>
                <a:schemeClr val="dk1"/>
              </a:solidFill>
              <a:latin typeface="Arial"/>
              <a:ea typeface="Arial"/>
              <a:cs typeface="Arial"/>
              <a:sym typeface="Arial"/>
            </a:endParaRPr>
          </a:p>
          <a:p>
            <a:pPr marL="1790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0.00</a:t>
            </a:r>
            <a:endParaRPr sz="3000" b="0" i="0" u="none" strike="noStrike" cap="none">
              <a:solidFill>
                <a:schemeClr val="dk1"/>
              </a:solidFill>
              <a:latin typeface="Arial"/>
              <a:ea typeface="Arial"/>
              <a:cs typeface="Arial"/>
              <a:sym typeface="Arial"/>
            </a:endParaRPr>
          </a:p>
        </p:txBody>
      </p:sp>
      <p:grpSp>
        <p:nvGrpSpPr>
          <p:cNvPr id="371" name="Google Shape;371;p53"/>
          <p:cNvGrpSpPr/>
          <p:nvPr/>
        </p:nvGrpSpPr>
        <p:grpSpPr>
          <a:xfrm>
            <a:off x="2545070" y="4066844"/>
            <a:ext cx="570573" cy="81999"/>
            <a:chOff x="2545069" y="3209593"/>
            <a:chExt cx="570573" cy="81999"/>
          </a:xfrm>
        </p:grpSpPr>
        <p:sp>
          <p:nvSpPr>
            <p:cNvPr id="372" name="Google Shape;372;p53"/>
            <p:cNvSpPr/>
            <p:nvPr/>
          </p:nvSpPr>
          <p:spPr>
            <a:xfrm>
              <a:off x="2545069" y="3250593"/>
              <a:ext cx="474980" cy="0"/>
            </a:xfrm>
            <a:custGeom>
              <a:avLst/>
              <a:gdLst/>
              <a:ahLst/>
              <a:cxnLst/>
              <a:rect l="l" t="t" r="r" b="b"/>
              <a:pathLst>
                <a:path w="474980" h="120000" extrusionOk="0">
                  <a:moveTo>
                    <a:pt x="0" y="0"/>
                  </a:moveTo>
                  <a:lnTo>
                    <a:pt x="474599" y="0"/>
                  </a:lnTo>
                </a:path>
              </a:pathLst>
            </a:custGeom>
            <a:noFill/>
            <a:ln w="190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73" name="Google Shape;373;p53"/>
            <p:cNvSpPr/>
            <p:nvPr/>
          </p:nvSpPr>
          <p:spPr>
            <a:xfrm>
              <a:off x="3010143" y="3209593"/>
              <a:ext cx="105499" cy="8199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4" name="Google Shape;374;p53"/>
          <p:cNvSpPr txBox="1"/>
          <p:nvPr/>
        </p:nvSpPr>
        <p:spPr>
          <a:xfrm>
            <a:off x="2660543" y="3744023"/>
            <a:ext cx="31242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exp</a:t>
            </a:r>
            <a:endParaRPr sz="1400" b="0" i="0" u="none" strike="noStrike" cap="none">
              <a:solidFill>
                <a:schemeClr val="dk1"/>
              </a:solidFill>
              <a:latin typeface="Arial"/>
              <a:ea typeface="Arial"/>
              <a:cs typeface="Arial"/>
              <a:sym typeface="Arial"/>
            </a:endParaRPr>
          </a:p>
        </p:txBody>
      </p:sp>
      <p:grpSp>
        <p:nvGrpSpPr>
          <p:cNvPr id="375" name="Google Shape;375;p53"/>
          <p:cNvGrpSpPr/>
          <p:nvPr/>
        </p:nvGrpSpPr>
        <p:grpSpPr>
          <a:xfrm>
            <a:off x="4297666" y="4066844"/>
            <a:ext cx="879272" cy="81999"/>
            <a:chOff x="4297666" y="3209593"/>
            <a:chExt cx="879272" cy="81999"/>
          </a:xfrm>
        </p:grpSpPr>
        <p:sp>
          <p:nvSpPr>
            <p:cNvPr id="376" name="Google Shape;376;p53"/>
            <p:cNvSpPr/>
            <p:nvPr/>
          </p:nvSpPr>
          <p:spPr>
            <a:xfrm>
              <a:off x="4297666" y="3250593"/>
              <a:ext cx="783590" cy="0"/>
            </a:xfrm>
            <a:custGeom>
              <a:avLst/>
              <a:gdLst/>
              <a:ahLst/>
              <a:cxnLst/>
              <a:rect l="l" t="t" r="r" b="b"/>
              <a:pathLst>
                <a:path w="783589" h="120000" extrusionOk="0">
                  <a:moveTo>
                    <a:pt x="0" y="0"/>
                  </a:moveTo>
                  <a:lnTo>
                    <a:pt x="783298" y="0"/>
                  </a:lnTo>
                </a:path>
              </a:pathLst>
            </a:custGeom>
            <a:noFill/>
            <a:ln w="190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77" name="Google Shape;377;p53"/>
            <p:cNvSpPr/>
            <p:nvPr/>
          </p:nvSpPr>
          <p:spPr>
            <a:xfrm>
              <a:off x="5071439" y="3209593"/>
              <a:ext cx="105499" cy="8199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8" name="Google Shape;378;p53"/>
          <p:cNvSpPr txBox="1"/>
          <p:nvPr/>
        </p:nvSpPr>
        <p:spPr>
          <a:xfrm>
            <a:off x="4332291" y="3818785"/>
            <a:ext cx="79629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normalize</a:t>
            </a:r>
            <a:endParaRPr sz="1400" b="0" i="0" u="none" strike="noStrike" cap="none">
              <a:solidFill>
                <a:schemeClr val="dk1"/>
              </a:solidFill>
              <a:latin typeface="Arial"/>
              <a:ea typeface="Arial"/>
              <a:cs typeface="Arial"/>
              <a:sym typeface="Arial"/>
            </a:endParaRPr>
          </a:p>
        </p:txBody>
      </p:sp>
      <p:sp>
        <p:nvSpPr>
          <p:cNvPr id="379" name="Google Shape;379;p53"/>
          <p:cNvSpPr txBox="1"/>
          <p:nvPr/>
        </p:nvSpPr>
        <p:spPr>
          <a:xfrm>
            <a:off x="72824" y="4963528"/>
            <a:ext cx="4514850" cy="1029193"/>
          </a:xfrm>
          <a:prstGeom prst="rect">
            <a:avLst/>
          </a:prstGeom>
          <a:noFill/>
          <a:ln>
            <a:noFill/>
          </a:ln>
        </p:spPr>
        <p:txBody>
          <a:bodyPr spcFirstLastPara="1" wrap="square" lIns="0" tIns="0" rIns="0" bIns="0" anchor="t" anchorCtr="0">
            <a:spAutoFit/>
          </a:bodyPr>
          <a:lstStyle/>
          <a:p>
            <a:pPr marL="2930525" marR="0" lvl="0" indent="0" algn="l" rtl="0">
              <a:lnSpc>
                <a:spcPct val="116111"/>
              </a:lnSpc>
              <a:spcBef>
                <a:spcPts val="0"/>
              </a:spcBef>
              <a:spcAft>
                <a:spcPts val="0"/>
              </a:spcAft>
              <a:buNone/>
            </a:pPr>
            <a:r>
              <a:rPr lang="en-US" sz="1800" b="0" i="0" u="none" strike="noStrike" cap="none">
                <a:solidFill>
                  <a:srgbClr val="FF0000"/>
                </a:solidFill>
                <a:latin typeface="Arial"/>
                <a:ea typeface="Arial"/>
                <a:cs typeface="Arial"/>
                <a:sym typeface="Arial"/>
              </a:rPr>
              <a:t>unnormalized</a:t>
            </a:r>
            <a:endParaRPr sz="1800" b="0" i="0" u="none" strike="noStrike" cap="none">
              <a:solidFill>
                <a:schemeClr val="dk1"/>
              </a:solidFill>
              <a:latin typeface="Arial"/>
              <a:ea typeface="Arial"/>
              <a:cs typeface="Arial"/>
              <a:sym typeface="Arial"/>
            </a:endParaRPr>
          </a:p>
          <a:p>
            <a:pPr marL="3006725" marR="0" lvl="0" indent="0" algn="l" rtl="0">
              <a:lnSpc>
                <a:spcPct val="100000"/>
              </a:lnSpc>
              <a:spcBef>
                <a:spcPts val="15"/>
              </a:spcBef>
              <a:spcAft>
                <a:spcPts val="0"/>
              </a:spcAft>
              <a:buNone/>
            </a:pPr>
            <a:r>
              <a:rPr lang="en-US" sz="1800" b="0" i="0" u="none" strike="noStrike" cap="none">
                <a:solidFill>
                  <a:srgbClr val="FF0000"/>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a:p>
            <a:pPr marL="12700" marR="0" lvl="0" indent="0" algn="l" rtl="0">
              <a:lnSpc>
                <a:spcPct val="100000"/>
              </a:lnSpc>
              <a:spcBef>
                <a:spcPts val="1215"/>
              </a:spcBef>
              <a:spcAft>
                <a:spcPts val="0"/>
              </a:spcAft>
              <a:buNone/>
            </a:pPr>
            <a:r>
              <a:rPr lang="en-US" sz="1800" b="0" i="0" u="none" strike="noStrike" cap="none">
                <a:solidFill>
                  <a:srgbClr val="FFFFFF"/>
                </a:solidFill>
                <a:latin typeface="Arial"/>
                <a:ea typeface="Arial"/>
                <a:cs typeface="Arial"/>
                <a:sym typeface="Arial"/>
              </a:rPr>
              <a:t>Fei-Fei Li &amp; Justin Johnson &amp; Serena Yeung</a:t>
            </a:r>
            <a:endParaRPr sz="1800" b="0" i="0" u="none" strike="noStrike" cap="none">
              <a:solidFill>
                <a:schemeClr val="dk1"/>
              </a:solidFill>
              <a:latin typeface="Arial"/>
              <a:ea typeface="Arial"/>
              <a:cs typeface="Arial"/>
              <a:sym typeface="Arial"/>
            </a:endParaRPr>
          </a:p>
        </p:txBody>
      </p:sp>
      <p:sp>
        <p:nvSpPr>
          <p:cNvPr id="380" name="Google Shape;380;p53"/>
          <p:cNvSpPr txBox="1"/>
          <p:nvPr/>
        </p:nvSpPr>
        <p:spPr>
          <a:xfrm>
            <a:off x="5124759" y="4993331"/>
            <a:ext cx="124523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38751C"/>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p:txBody>
      </p:sp>
      <p:sp>
        <p:nvSpPr>
          <p:cNvPr id="381" name="Google Shape;381;p53"/>
          <p:cNvSpPr txBox="1">
            <a:spLocks noGrp="1"/>
          </p:cNvSpPr>
          <p:nvPr>
            <p:ph type="sldNum" idx="12"/>
          </p:nvPr>
        </p:nvSpPr>
        <p:spPr>
          <a:xfrm>
            <a:off x="6285991" y="4808386"/>
            <a:ext cx="389400" cy="277200"/>
          </a:xfrm>
          <a:prstGeom prst="rect">
            <a:avLst/>
          </a:prstGeom>
          <a:noFill/>
          <a:ln>
            <a:noFill/>
          </a:ln>
        </p:spPr>
        <p:txBody>
          <a:bodyPr spcFirstLastPara="1" wrap="square" lIns="0" tIns="0" rIns="0" bIns="0" anchor="t" anchorCtr="0">
            <a:spAutoFit/>
          </a:bodyPr>
          <a:lstStyle/>
          <a:p>
            <a:pPr marL="96520" marR="0" lvl="0" indent="0" algn="l" rtl="0">
              <a:lnSpc>
                <a:spcPct val="116111"/>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Arial"/>
                <a:ea typeface="Arial"/>
                <a:cs typeface="Arial"/>
                <a:sym typeface="Arial"/>
              </a:rPr>
              <a:t>33</a:t>
            </a:fld>
            <a:endParaRPr sz="1800" b="0" i="0" u="none" strike="noStrike" cap="none">
              <a:solidFill>
                <a:schemeClr val="lt1"/>
              </a:solidFill>
              <a:latin typeface="Arial"/>
              <a:ea typeface="Arial"/>
              <a:cs typeface="Arial"/>
              <a:sym typeface="Arial"/>
            </a:endParaRPr>
          </a:p>
        </p:txBody>
      </p:sp>
      <p:sp>
        <p:nvSpPr>
          <p:cNvPr id="382" name="Google Shape;382;p53"/>
          <p:cNvSpPr txBox="1"/>
          <p:nvPr/>
        </p:nvSpPr>
        <p:spPr>
          <a:xfrm>
            <a:off x="7634618" y="5668541"/>
            <a:ext cx="143319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FFFF"/>
                </a:solidFill>
                <a:latin typeface="Arial"/>
                <a:ea typeface="Arial"/>
                <a:cs typeface="Arial"/>
                <a:sym typeface="Arial"/>
              </a:rPr>
              <a:t>April 10, 2018</a:t>
            </a:r>
            <a:endParaRPr sz="1800" b="0" i="0" u="none" strike="noStrike" cap="none">
              <a:solidFill>
                <a:schemeClr val="dk1"/>
              </a:solidFill>
              <a:latin typeface="Arial"/>
              <a:ea typeface="Arial"/>
              <a:cs typeface="Arial"/>
              <a:sym typeface="Arial"/>
            </a:endParaRPr>
          </a:p>
        </p:txBody>
      </p:sp>
      <p:sp>
        <p:nvSpPr>
          <p:cNvPr id="383" name="Google Shape;383;p53"/>
          <p:cNvSpPr txBox="1"/>
          <p:nvPr/>
        </p:nvSpPr>
        <p:spPr>
          <a:xfrm>
            <a:off x="3099484" y="2661732"/>
            <a:ext cx="1210310" cy="516890"/>
          </a:xfrm>
          <a:prstGeom prst="rect">
            <a:avLst/>
          </a:prstGeom>
          <a:noFill/>
          <a:ln>
            <a:noFill/>
          </a:ln>
        </p:spPr>
        <p:txBody>
          <a:bodyPr spcFirstLastPara="1" wrap="square" lIns="0" tIns="8875" rIns="0" bIns="0" anchor="t" anchorCtr="0">
            <a:spAutoFit/>
          </a:bodyPr>
          <a:lstStyle/>
          <a:p>
            <a:pPr marL="12700" marR="5080" lvl="0" indent="39370" algn="l" rtl="0">
              <a:lnSpc>
                <a:spcPct val="101600"/>
              </a:lnSpc>
              <a:spcBef>
                <a:spcPts val="0"/>
              </a:spcBef>
              <a:spcAft>
                <a:spcPts val="0"/>
              </a:spcAft>
              <a:buNone/>
            </a:pPr>
            <a:r>
              <a:rPr lang="en-US" sz="1600" b="0" i="0" u="none" strike="noStrike" cap="none">
                <a:solidFill>
                  <a:srgbClr val="FF0000"/>
                </a:solidFill>
                <a:latin typeface="Arial"/>
                <a:ea typeface="Arial"/>
                <a:cs typeface="Arial"/>
                <a:sym typeface="Arial"/>
              </a:rPr>
              <a:t>Probabilities  must be &gt;= 0</a:t>
            </a:r>
            <a:endParaRPr sz="1600" b="0" i="0" u="none" strike="noStrike" cap="none">
              <a:solidFill>
                <a:schemeClr val="dk1"/>
              </a:solidFill>
              <a:latin typeface="Arial"/>
              <a:ea typeface="Arial"/>
              <a:cs typeface="Arial"/>
              <a:sym typeface="Arial"/>
            </a:endParaRPr>
          </a:p>
        </p:txBody>
      </p:sp>
      <p:sp>
        <p:nvSpPr>
          <p:cNvPr id="384" name="Google Shape;384;p53"/>
          <p:cNvSpPr txBox="1"/>
          <p:nvPr/>
        </p:nvSpPr>
        <p:spPr>
          <a:xfrm>
            <a:off x="5034466" y="2673514"/>
            <a:ext cx="1300480" cy="516890"/>
          </a:xfrm>
          <a:prstGeom prst="rect">
            <a:avLst/>
          </a:prstGeom>
          <a:noFill/>
          <a:ln>
            <a:noFill/>
          </a:ln>
        </p:spPr>
        <p:txBody>
          <a:bodyPr spcFirstLastPara="1" wrap="square" lIns="0" tIns="8875" rIns="0" bIns="0" anchor="t" anchorCtr="0">
            <a:spAutoFit/>
          </a:bodyPr>
          <a:lstStyle/>
          <a:p>
            <a:pPr marL="12700" marR="5080" lvl="0" indent="84455" algn="l" rtl="0">
              <a:lnSpc>
                <a:spcPct val="101600"/>
              </a:lnSpc>
              <a:spcBef>
                <a:spcPts val="0"/>
              </a:spcBef>
              <a:spcAft>
                <a:spcPts val="0"/>
              </a:spcAft>
              <a:buNone/>
            </a:pPr>
            <a:r>
              <a:rPr lang="en-US" sz="1600" b="0" i="0" u="none" strike="noStrike" cap="none">
                <a:solidFill>
                  <a:srgbClr val="38751C"/>
                </a:solidFill>
                <a:latin typeface="Arial"/>
                <a:ea typeface="Arial"/>
                <a:cs typeface="Arial"/>
                <a:sym typeface="Arial"/>
              </a:rPr>
              <a:t>Probabilities  must sum to 1</a:t>
            </a:r>
            <a:endParaRPr sz="1600" b="0" i="0" u="none" strike="noStrike" cap="none">
              <a:solidFill>
                <a:schemeClr val="dk1"/>
              </a:solidFill>
              <a:latin typeface="Arial"/>
              <a:ea typeface="Arial"/>
              <a:cs typeface="Arial"/>
              <a:sym typeface="Arial"/>
            </a:endParaRPr>
          </a:p>
        </p:txBody>
      </p:sp>
      <p:sp>
        <p:nvSpPr>
          <p:cNvPr id="385" name="Google Shape;385;p53"/>
          <p:cNvSpPr txBox="1">
            <a:spLocks noGrp="1"/>
          </p:cNvSpPr>
          <p:nvPr>
            <p:ph type="title"/>
          </p:nvPr>
        </p:nvSpPr>
        <p:spPr>
          <a:xfrm>
            <a:off x="456455" y="338938"/>
            <a:ext cx="82311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Softmax Classifier </a:t>
            </a:r>
            <a:endParaRPr b="1"/>
          </a:p>
          <a:p>
            <a:pPr marL="12700" lvl="0" indent="0" algn="l" rtl="0">
              <a:lnSpc>
                <a:spcPct val="100000"/>
              </a:lnSpc>
              <a:spcBef>
                <a:spcPts val="0"/>
              </a:spcBef>
              <a:spcAft>
                <a:spcPts val="0"/>
              </a:spcAft>
              <a:buSzPts val="1400"/>
              <a:buNone/>
            </a:pPr>
            <a:r>
              <a:rPr lang="en-US"/>
              <a:t>(Multinomial Logistic Regression)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54"/>
          <p:cNvSpPr txBox="1"/>
          <p:nvPr/>
        </p:nvSpPr>
        <p:spPr>
          <a:xfrm>
            <a:off x="198149" y="3276231"/>
            <a:ext cx="549900" cy="1551600"/>
          </a:xfrm>
          <a:prstGeom prst="rect">
            <a:avLst/>
          </a:prstGeom>
          <a:noFill/>
          <a:ln>
            <a:noFill/>
          </a:ln>
        </p:spPr>
        <p:txBody>
          <a:bodyPr spcFirstLastPara="1" wrap="square" lIns="0" tIns="13325" rIns="0" bIns="0" anchor="t" anchorCtr="0">
            <a:spAutoFit/>
          </a:bodyPr>
          <a:lstStyle/>
          <a:p>
            <a:pPr marL="12700" marR="5080" lvl="0" indent="0" algn="just" rtl="0">
              <a:lnSpc>
                <a:spcPct val="158200"/>
              </a:lnSpc>
              <a:spcBef>
                <a:spcPts val="0"/>
              </a:spcBef>
              <a:spcAft>
                <a:spcPts val="0"/>
              </a:spcAft>
              <a:buNone/>
            </a:pPr>
            <a:r>
              <a:rPr lang="en-US" sz="2400" b="0" i="0" u="none" strike="noStrike" cap="none">
                <a:solidFill>
                  <a:schemeClr val="dk1"/>
                </a:solidFill>
                <a:latin typeface="Arial"/>
                <a:ea typeface="Arial"/>
                <a:cs typeface="Arial"/>
                <a:sym typeface="Arial"/>
              </a:rPr>
              <a:t>cat  car  frog</a:t>
            </a:r>
            <a:endParaRPr sz="2400" b="0" i="0" u="none" strike="noStrike" cap="none">
              <a:solidFill>
                <a:schemeClr val="dk1"/>
              </a:solidFill>
              <a:latin typeface="Arial"/>
              <a:ea typeface="Arial"/>
              <a:cs typeface="Arial"/>
              <a:sym typeface="Arial"/>
            </a:endParaRPr>
          </a:p>
        </p:txBody>
      </p:sp>
      <p:sp>
        <p:nvSpPr>
          <p:cNvPr id="391" name="Google Shape;391;p54"/>
          <p:cNvSpPr txBox="1"/>
          <p:nvPr/>
        </p:nvSpPr>
        <p:spPr>
          <a:xfrm>
            <a:off x="1482172" y="3272646"/>
            <a:ext cx="1062990" cy="1585029"/>
          </a:xfrm>
          <a:prstGeom prst="rect">
            <a:avLst/>
          </a:prstGeom>
          <a:noFill/>
          <a:ln w="19025" cap="flat" cmpd="sng">
            <a:solidFill>
              <a:srgbClr val="0000FF"/>
            </a:solidFill>
            <a:prstDash val="solid"/>
            <a:round/>
            <a:headEnd type="none" w="sm" len="sm"/>
            <a:tailEnd type="none" w="sm" len="sm"/>
          </a:ln>
        </p:spPr>
        <p:txBody>
          <a:bodyPr spcFirstLastPara="1" wrap="square" lIns="0" tIns="45700" rIns="0" bIns="0" anchor="t" anchorCtr="0">
            <a:spAutoFit/>
          </a:bodyPr>
          <a:lstStyle/>
          <a:p>
            <a:pPr marL="255270"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3.2</a:t>
            </a:r>
            <a:endParaRPr sz="3000" b="0" i="0" u="none" strike="noStrike" cap="none">
              <a:solidFill>
                <a:schemeClr val="dk1"/>
              </a:solidFill>
              <a:latin typeface="Arial"/>
              <a:ea typeface="Arial"/>
              <a:cs typeface="Arial"/>
              <a:sym typeface="Arial"/>
            </a:endParaRPr>
          </a:p>
          <a:p>
            <a:pPr marL="2552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5.1</a:t>
            </a:r>
            <a:endParaRPr sz="3000" b="0" i="0" u="none" strike="noStrike" cap="none">
              <a:solidFill>
                <a:schemeClr val="dk1"/>
              </a:solidFill>
              <a:latin typeface="Arial"/>
              <a:ea typeface="Arial"/>
              <a:cs typeface="Arial"/>
              <a:sym typeface="Arial"/>
            </a:endParaRPr>
          </a:p>
          <a:p>
            <a:pPr marL="1790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-1.7</a:t>
            </a:r>
            <a:endParaRPr sz="3000" b="0" i="0" u="none" strike="noStrike" cap="none">
              <a:solidFill>
                <a:schemeClr val="dk1"/>
              </a:solidFill>
              <a:latin typeface="Arial"/>
              <a:ea typeface="Arial"/>
              <a:cs typeface="Arial"/>
              <a:sym typeface="Arial"/>
            </a:endParaRPr>
          </a:p>
        </p:txBody>
      </p:sp>
      <p:sp>
        <p:nvSpPr>
          <p:cNvPr id="392" name="Google Shape;392;p54"/>
          <p:cNvSpPr/>
          <p:nvPr/>
        </p:nvSpPr>
        <p:spPr>
          <a:xfrm>
            <a:off x="1388334" y="1934273"/>
            <a:ext cx="1177410" cy="115289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393" name="Google Shape;393;p54"/>
          <p:cNvGrpSpPr/>
          <p:nvPr/>
        </p:nvGrpSpPr>
        <p:grpSpPr>
          <a:xfrm>
            <a:off x="2858069" y="2148510"/>
            <a:ext cx="1794510" cy="365125"/>
            <a:chOff x="2858069" y="1291259"/>
            <a:chExt cx="1794510" cy="365125"/>
          </a:xfrm>
        </p:grpSpPr>
        <p:sp>
          <p:nvSpPr>
            <p:cNvPr id="394" name="Google Shape;394;p54"/>
            <p:cNvSpPr/>
            <p:nvPr/>
          </p:nvSpPr>
          <p:spPr>
            <a:xfrm>
              <a:off x="2862819" y="1296022"/>
              <a:ext cx="1784893" cy="35549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5" name="Google Shape;395;p54"/>
            <p:cNvSpPr/>
            <p:nvPr/>
          </p:nvSpPr>
          <p:spPr>
            <a:xfrm>
              <a:off x="2858069" y="1291259"/>
              <a:ext cx="1794510" cy="365125"/>
            </a:xfrm>
            <a:custGeom>
              <a:avLst/>
              <a:gdLst/>
              <a:ahLst/>
              <a:cxnLst/>
              <a:rect l="l" t="t" r="r" b="b"/>
              <a:pathLst>
                <a:path w="1794510" h="365125" extrusionOk="0">
                  <a:moveTo>
                    <a:pt x="0" y="0"/>
                  </a:moveTo>
                  <a:lnTo>
                    <a:pt x="1794396" y="0"/>
                  </a:lnTo>
                  <a:lnTo>
                    <a:pt x="1794396" y="365024"/>
                  </a:lnTo>
                  <a:lnTo>
                    <a:pt x="0" y="365024"/>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54"/>
          <p:cNvGrpSpPr/>
          <p:nvPr/>
        </p:nvGrpSpPr>
        <p:grpSpPr>
          <a:xfrm>
            <a:off x="5095865" y="2100699"/>
            <a:ext cx="2896235" cy="502284"/>
            <a:chOff x="5095864" y="1243449"/>
            <a:chExt cx="2896235" cy="502284"/>
          </a:xfrm>
        </p:grpSpPr>
        <p:sp>
          <p:nvSpPr>
            <p:cNvPr id="397" name="Google Shape;397;p54"/>
            <p:cNvSpPr/>
            <p:nvPr/>
          </p:nvSpPr>
          <p:spPr>
            <a:xfrm>
              <a:off x="5100639" y="1248212"/>
              <a:ext cx="2868338" cy="4922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8" name="Google Shape;398;p54"/>
            <p:cNvSpPr/>
            <p:nvPr/>
          </p:nvSpPr>
          <p:spPr>
            <a:xfrm>
              <a:off x="5095864" y="1243449"/>
              <a:ext cx="2896235" cy="502284"/>
            </a:xfrm>
            <a:custGeom>
              <a:avLst/>
              <a:gdLst/>
              <a:ahLst/>
              <a:cxnLst/>
              <a:rect l="l" t="t" r="r" b="b"/>
              <a:pathLst>
                <a:path w="2896234" h="502285" extrusionOk="0">
                  <a:moveTo>
                    <a:pt x="0" y="0"/>
                  </a:moveTo>
                  <a:lnTo>
                    <a:pt x="2896094" y="0"/>
                  </a:lnTo>
                  <a:lnTo>
                    <a:pt x="2896094" y="501761"/>
                  </a:lnTo>
                  <a:lnTo>
                    <a:pt x="0" y="501761"/>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9" name="Google Shape;399;p54"/>
          <p:cNvSpPr txBox="1"/>
          <p:nvPr/>
        </p:nvSpPr>
        <p:spPr>
          <a:xfrm>
            <a:off x="2726122" y="1589580"/>
            <a:ext cx="6088380" cy="1073356"/>
          </a:xfrm>
          <a:prstGeom prst="rect">
            <a:avLst/>
          </a:prstGeom>
          <a:noFill/>
          <a:ln>
            <a:noFill/>
          </a:ln>
        </p:spPr>
        <p:txBody>
          <a:bodyPr spcFirstLastPara="1" wrap="square" lIns="0" tIns="1581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Want to interpret raw classifier scores as </a:t>
            </a:r>
            <a:r>
              <a:rPr lang="en-US" sz="1800" b="1" i="0" u="none" strike="noStrike" cap="none">
                <a:solidFill>
                  <a:schemeClr val="dk1"/>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a:p>
            <a:pPr marL="5394325" marR="5080" lvl="0" indent="14604" algn="r" rtl="0">
              <a:lnSpc>
                <a:spcPct val="117857"/>
              </a:lnSpc>
              <a:spcBef>
                <a:spcPts val="975"/>
              </a:spcBef>
              <a:spcAft>
                <a:spcPts val="0"/>
              </a:spcAft>
              <a:buNone/>
            </a:pPr>
            <a:r>
              <a:rPr lang="en-US" sz="1400" b="0" i="0" u="none" strike="noStrike" cap="none">
                <a:solidFill>
                  <a:schemeClr val="dk1"/>
                </a:solidFill>
                <a:latin typeface="Arial"/>
                <a:ea typeface="Arial"/>
                <a:cs typeface="Arial"/>
                <a:sym typeface="Arial"/>
              </a:rPr>
              <a:t>Softmax  Function</a:t>
            </a:r>
            <a:endParaRPr sz="1400" b="0" i="0" u="none" strike="noStrike" cap="none">
              <a:solidFill>
                <a:schemeClr val="dk1"/>
              </a:solidFill>
              <a:latin typeface="Arial"/>
              <a:ea typeface="Arial"/>
              <a:cs typeface="Arial"/>
              <a:sym typeface="Arial"/>
            </a:endParaRPr>
          </a:p>
        </p:txBody>
      </p:sp>
      <p:sp>
        <p:nvSpPr>
          <p:cNvPr id="400" name="Google Shape;400;p54"/>
          <p:cNvSpPr txBox="1"/>
          <p:nvPr/>
        </p:nvSpPr>
        <p:spPr>
          <a:xfrm>
            <a:off x="3158568" y="3272646"/>
            <a:ext cx="1062990" cy="1585029"/>
          </a:xfrm>
          <a:prstGeom prst="rect">
            <a:avLst/>
          </a:prstGeom>
          <a:noFill/>
          <a:ln w="19025" cap="flat" cmpd="sng">
            <a:solidFill>
              <a:srgbClr val="FF0000"/>
            </a:solidFill>
            <a:prstDash val="solid"/>
            <a:round/>
            <a:headEnd type="none" w="sm" len="sm"/>
            <a:tailEnd type="none" w="sm" len="sm"/>
          </a:ln>
        </p:spPr>
        <p:txBody>
          <a:bodyPr spcFirstLastPara="1" wrap="square" lIns="0" tIns="45700" rIns="0" bIns="0" anchor="t" anchorCtr="0">
            <a:spAutoFit/>
          </a:bodyPr>
          <a:lstStyle/>
          <a:p>
            <a:pPr marL="0" marR="58419" lvl="0" indent="0" algn="r"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24.5</a:t>
            </a:r>
            <a:endParaRPr sz="3000" b="0" i="0" u="none" strike="noStrike" cap="none">
              <a:solidFill>
                <a:schemeClr val="dk1"/>
              </a:solidFill>
              <a:latin typeface="Arial"/>
              <a:ea typeface="Arial"/>
              <a:cs typeface="Arial"/>
              <a:sym typeface="Arial"/>
            </a:endParaRPr>
          </a:p>
          <a:p>
            <a:pPr marL="0" marR="74930" lvl="0" indent="0" algn="r"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164.0</a:t>
            </a:r>
            <a:endParaRPr sz="3000" b="0" i="0" u="none" strike="noStrike" cap="none">
              <a:solidFill>
                <a:schemeClr val="dk1"/>
              </a:solidFill>
              <a:latin typeface="Arial"/>
              <a:ea typeface="Arial"/>
              <a:cs typeface="Arial"/>
              <a:sym typeface="Arial"/>
            </a:endParaRPr>
          </a:p>
          <a:p>
            <a:pPr marL="0" marR="134620" lvl="0" indent="0" algn="r"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0.18</a:t>
            </a:r>
            <a:endParaRPr sz="3000" b="0" i="0" u="none" strike="noStrike" cap="none">
              <a:solidFill>
                <a:schemeClr val="dk1"/>
              </a:solidFill>
              <a:latin typeface="Arial"/>
              <a:ea typeface="Arial"/>
              <a:cs typeface="Arial"/>
              <a:sym typeface="Arial"/>
            </a:endParaRPr>
          </a:p>
        </p:txBody>
      </p:sp>
      <p:sp>
        <p:nvSpPr>
          <p:cNvPr id="401" name="Google Shape;401;p54"/>
          <p:cNvSpPr txBox="1"/>
          <p:nvPr/>
        </p:nvSpPr>
        <p:spPr>
          <a:xfrm>
            <a:off x="5215964" y="3272646"/>
            <a:ext cx="1062990" cy="1585029"/>
          </a:xfrm>
          <a:prstGeom prst="rect">
            <a:avLst/>
          </a:prstGeom>
          <a:noFill/>
          <a:ln w="19025" cap="flat" cmpd="sng">
            <a:solidFill>
              <a:srgbClr val="38751C"/>
            </a:solidFill>
            <a:prstDash val="solid"/>
            <a:round/>
            <a:headEnd type="none" w="sm" len="sm"/>
            <a:tailEnd type="none" w="sm" len="sm"/>
          </a:ln>
        </p:spPr>
        <p:txBody>
          <a:bodyPr spcFirstLastPara="1" wrap="square" lIns="0" tIns="45700" rIns="0" bIns="0" anchor="t" anchorCtr="0">
            <a:spAutoFit/>
          </a:bodyPr>
          <a:lstStyle/>
          <a:p>
            <a:pPr marL="179070"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0.13</a:t>
            </a:r>
            <a:endParaRPr sz="3000" b="0" i="0" u="none" strike="noStrike" cap="none">
              <a:solidFill>
                <a:schemeClr val="dk1"/>
              </a:solidFill>
              <a:latin typeface="Arial"/>
              <a:ea typeface="Arial"/>
              <a:cs typeface="Arial"/>
              <a:sym typeface="Arial"/>
            </a:endParaRPr>
          </a:p>
          <a:p>
            <a:pPr marL="1790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0.87</a:t>
            </a:r>
            <a:endParaRPr sz="3000" b="0" i="0" u="none" strike="noStrike" cap="none">
              <a:solidFill>
                <a:schemeClr val="dk1"/>
              </a:solidFill>
              <a:latin typeface="Arial"/>
              <a:ea typeface="Arial"/>
              <a:cs typeface="Arial"/>
              <a:sym typeface="Arial"/>
            </a:endParaRPr>
          </a:p>
          <a:p>
            <a:pPr marL="1790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0.00</a:t>
            </a:r>
            <a:endParaRPr sz="3000" b="0" i="0" u="none" strike="noStrike" cap="none">
              <a:solidFill>
                <a:schemeClr val="dk1"/>
              </a:solidFill>
              <a:latin typeface="Arial"/>
              <a:ea typeface="Arial"/>
              <a:cs typeface="Arial"/>
              <a:sym typeface="Arial"/>
            </a:endParaRPr>
          </a:p>
        </p:txBody>
      </p:sp>
      <p:grpSp>
        <p:nvGrpSpPr>
          <p:cNvPr id="402" name="Google Shape;402;p54"/>
          <p:cNvGrpSpPr/>
          <p:nvPr/>
        </p:nvGrpSpPr>
        <p:grpSpPr>
          <a:xfrm>
            <a:off x="2545070" y="4066844"/>
            <a:ext cx="570573" cy="81999"/>
            <a:chOff x="2545069" y="3209593"/>
            <a:chExt cx="570573" cy="81999"/>
          </a:xfrm>
        </p:grpSpPr>
        <p:sp>
          <p:nvSpPr>
            <p:cNvPr id="403" name="Google Shape;403;p54"/>
            <p:cNvSpPr/>
            <p:nvPr/>
          </p:nvSpPr>
          <p:spPr>
            <a:xfrm>
              <a:off x="2545069" y="3250593"/>
              <a:ext cx="474980" cy="0"/>
            </a:xfrm>
            <a:custGeom>
              <a:avLst/>
              <a:gdLst/>
              <a:ahLst/>
              <a:cxnLst/>
              <a:rect l="l" t="t" r="r" b="b"/>
              <a:pathLst>
                <a:path w="474980" h="120000" extrusionOk="0">
                  <a:moveTo>
                    <a:pt x="0" y="0"/>
                  </a:moveTo>
                  <a:lnTo>
                    <a:pt x="474599" y="0"/>
                  </a:lnTo>
                </a:path>
              </a:pathLst>
            </a:custGeom>
            <a:noFill/>
            <a:ln w="190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04" name="Google Shape;404;p54"/>
            <p:cNvSpPr/>
            <p:nvPr/>
          </p:nvSpPr>
          <p:spPr>
            <a:xfrm>
              <a:off x="3010143" y="3209593"/>
              <a:ext cx="105499" cy="8199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5" name="Google Shape;405;p54"/>
          <p:cNvSpPr txBox="1"/>
          <p:nvPr/>
        </p:nvSpPr>
        <p:spPr>
          <a:xfrm>
            <a:off x="2660543" y="3744023"/>
            <a:ext cx="31242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exp</a:t>
            </a:r>
            <a:endParaRPr sz="1400" b="0" i="0" u="none" strike="noStrike" cap="none">
              <a:solidFill>
                <a:schemeClr val="dk1"/>
              </a:solidFill>
              <a:latin typeface="Arial"/>
              <a:ea typeface="Arial"/>
              <a:cs typeface="Arial"/>
              <a:sym typeface="Arial"/>
            </a:endParaRPr>
          </a:p>
        </p:txBody>
      </p:sp>
      <p:grpSp>
        <p:nvGrpSpPr>
          <p:cNvPr id="406" name="Google Shape;406;p54"/>
          <p:cNvGrpSpPr/>
          <p:nvPr/>
        </p:nvGrpSpPr>
        <p:grpSpPr>
          <a:xfrm>
            <a:off x="4297666" y="4066844"/>
            <a:ext cx="879272" cy="81999"/>
            <a:chOff x="4297666" y="3209593"/>
            <a:chExt cx="879272" cy="81999"/>
          </a:xfrm>
        </p:grpSpPr>
        <p:sp>
          <p:nvSpPr>
            <p:cNvPr id="407" name="Google Shape;407;p54"/>
            <p:cNvSpPr/>
            <p:nvPr/>
          </p:nvSpPr>
          <p:spPr>
            <a:xfrm>
              <a:off x="4297666" y="3250593"/>
              <a:ext cx="783590" cy="0"/>
            </a:xfrm>
            <a:custGeom>
              <a:avLst/>
              <a:gdLst/>
              <a:ahLst/>
              <a:cxnLst/>
              <a:rect l="l" t="t" r="r" b="b"/>
              <a:pathLst>
                <a:path w="783589" h="120000" extrusionOk="0">
                  <a:moveTo>
                    <a:pt x="0" y="0"/>
                  </a:moveTo>
                  <a:lnTo>
                    <a:pt x="783298" y="0"/>
                  </a:lnTo>
                </a:path>
              </a:pathLst>
            </a:custGeom>
            <a:noFill/>
            <a:ln w="190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08" name="Google Shape;408;p54"/>
            <p:cNvSpPr/>
            <p:nvPr/>
          </p:nvSpPr>
          <p:spPr>
            <a:xfrm>
              <a:off x="5071439" y="3209593"/>
              <a:ext cx="105499" cy="8199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9" name="Google Shape;409;p54"/>
          <p:cNvSpPr txBox="1"/>
          <p:nvPr/>
        </p:nvSpPr>
        <p:spPr>
          <a:xfrm>
            <a:off x="4332291" y="3818785"/>
            <a:ext cx="79629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normalize</a:t>
            </a:r>
            <a:endParaRPr sz="1400" b="0" i="0" u="none" strike="noStrike" cap="none">
              <a:solidFill>
                <a:schemeClr val="dk1"/>
              </a:solidFill>
              <a:latin typeface="Arial"/>
              <a:ea typeface="Arial"/>
              <a:cs typeface="Arial"/>
              <a:sym typeface="Arial"/>
            </a:endParaRPr>
          </a:p>
        </p:txBody>
      </p:sp>
      <p:sp>
        <p:nvSpPr>
          <p:cNvPr id="410" name="Google Shape;410;p54"/>
          <p:cNvSpPr txBox="1"/>
          <p:nvPr/>
        </p:nvSpPr>
        <p:spPr>
          <a:xfrm>
            <a:off x="550137" y="5209787"/>
            <a:ext cx="2090420" cy="288092"/>
          </a:xfrm>
          <a:prstGeom prst="rect">
            <a:avLst/>
          </a:prstGeom>
          <a:noFill/>
          <a:ln>
            <a:noFill/>
          </a:ln>
        </p:spPr>
        <p:txBody>
          <a:bodyPr spcFirstLastPara="1" wrap="square" lIns="0" tIns="0" rIns="0" bIns="0" anchor="t" anchorCtr="0">
            <a:spAutoFit/>
          </a:bodyPr>
          <a:lstStyle/>
          <a:p>
            <a:pPr marL="12700" marR="0" lvl="0" indent="0" algn="l" rtl="0">
              <a:lnSpc>
                <a:spcPct val="116875"/>
              </a:lnSpc>
              <a:spcBef>
                <a:spcPts val="0"/>
              </a:spcBef>
              <a:spcAft>
                <a:spcPts val="0"/>
              </a:spcAft>
              <a:buNone/>
            </a:pPr>
            <a:r>
              <a:rPr lang="en-US" sz="1600" b="0" i="0" u="none" strike="noStrike" cap="none">
                <a:solidFill>
                  <a:srgbClr val="0000FF"/>
                </a:solidFill>
                <a:latin typeface="Arial"/>
                <a:ea typeface="Arial"/>
                <a:cs typeface="Arial"/>
                <a:sym typeface="Arial"/>
              </a:rPr>
              <a:t>log-probabilities / logits</a:t>
            </a:r>
            <a:endParaRPr sz="1600" b="0" i="0" u="none" strike="noStrike" cap="none">
              <a:solidFill>
                <a:schemeClr val="dk1"/>
              </a:solidFill>
              <a:latin typeface="Arial"/>
              <a:ea typeface="Arial"/>
              <a:cs typeface="Arial"/>
              <a:sym typeface="Arial"/>
            </a:endParaRPr>
          </a:p>
        </p:txBody>
      </p:sp>
      <p:sp>
        <p:nvSpPr>
          <p:cNvPr id="411" name="Google Shape;411;p54"/>
          <p:cNvSpPr txBox="1"/>
          <p:nvPr/>
        </p:nvSpPr>
        <p:spPr>
          <a:xfrm>
            <a:off x="3067363" y="5239751"/>
            <a:ext cx="124523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0000"/>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p:txBody>
      </p:sp>
      <p:sp>
        <p:nvSpPr>
          <p:cNvPr id="412" name="Google Shape;412;p54"/>
          <p:cNvSpPr txBox="1">
            <a:spLocks noGrp="1"/>
          </p:cNvSpPr>
          <p:nvPr>
            <p:ph type="dt" idx="10"/>
          </p:nvPr>
        </p:nvSpPr>
        <p:spPr>
          <a:xfrm>
            <a:off x="72824" y="5668541"/>
            <a:ext cx="4515000" cy="321306"/>
          </a:xfrm>
          <a:prstGeom prst="rect">
            <a:avLst/>
          </a:prstGeom>
          <a:noFill/>
          <a:ln>
            <a:noFill/>
          </a:ln>
        </p:spPr>
        <p:txBody>
          <a:bodyPr spcFirstLastPara="1" wrap="square" lIns="0" tIns="0" rIns="0" bIns="0" anchor="t" anchorCtr="0">
            <a:spAutoFit/>
          </a:bodyPr>
          <a:lstStyle/>
          <a:p>
            <a:pPr marL="12700" lvl="0" indent="0" algn="l" rtl="0">
              <a:lnSpc>
                <a:spcPct val="116111"/>
              </a:lnSpc>
              <a:spcBef>
                <a:spcPts val="0"/>
              </a:spcBef>
              <a:spcAft>
                <a:spcPts val="0"/>
              </a:spcAft>
              <a:buSzPts val="1400"/>
              <a:buNone/>
            </a:pPr>
            <a:r>
              <a:rPr lang="en-US"/>
              <a:t>Fei-Fei Li &amp; Justin Johnson &amp; Serena Yeung</a:t>
            </a:r>
            <a:endParaRPr/>
          </a:p>
        </p:txBody>
      </p:sp>
      <p:sp>
        <p:nvSpPr>
          <p:cNvPr id="413" name="Google Shape;413;p54"/>
          <p:cNvSpPr txBox="1">
            <a:spLocks noGrp="1"/>
          </p:cNvSpPr>
          <p:nvPr>
            <p:ph type="sldNum" idx="12"/>
          </p:nvPr>
        </p:nvSpPr>
        <p:spPr>
          <a:xfrm>
            <a:off x="6285991" y="4808386"/>
            <a:ext cx="389400" cy="277200"/>
          </a:xfrm>
          <a:prstGeom prst="rect">
            <a:avLst/>
          </a:prstGeom>
          <a:noFill/>
          <a:ln>
            <a:noFill/>
          </a:ln>
        </p:spPr>
        <p:txBody>
          <a:bodyPr spcFirstLastPara="1" wrap="square" lIns="0" tIns="0" rIns="0" bIns="0" anchor="t" anchorCtr="0">
            <a:spAutoFit/>
          </a:bodyPr>
          <a:lstStyle/>
          <a:p>
            <a:pPr marL="96520" marR="0" lvl="0" indent="0" algn="l" rtl="0">
              <a:lnSpc>
                <a:spcPct val="116111"/>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Arial"/>
                <a:ea typeface="Arial"/>
                <a:cs typeface="Arial"/>
                <a:sym typeface="Arial"/>
              </a:rPr>
              <a:t>34</a:t>
            </a:fld>
            <a:endParaRPr sz="1800" b="0" i="0" u="none" strike="noStrike" cap="none">
              <a:solidFill>
                <a:schemeClr val="lt1"/>
              </a:solidFill>
              <a:latin typeface="Arial"/>
              <a:ea typeface="Arial"/>
              <a:cs typeface="Arial"/>
              <a:sym typeface="Arial"/>
            </a:endParaRPr>
          </a:p>
        </p:txBody>
      </p:sp>
      <p:sp>
        <p:nvSpPr>
          <p:cNvPr id="414" name="Google Shape;414;p54"/>
          <p:cNvSpPr txBox="1"/>
          <p:nvPr/>
        </p:nvSpPr>
        <p:spPr>
          <a:xfrm>
            <a:off x="7634618" y="5668541"/>
            <a:ext cx="143319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FFFF"/>
                </a:solidFill>
                <a:latin typeface="Arial"/>
                <a:ea typeface="Arial"/>
                <a:cs typeface="Arial"/>
                <a:sym typeface="Arial"/>
              </a:rPr>
              <a:t>April 10, 2018</a:t>
            </a:r>
            <a:endParaRPr sz="1800" b="0" i="0" u="none" strike="noStrike" cap="none">
              <a:solidFill>
                <a:schemeClr val="dk1"/>
              </a:solidFill>
              <a:latin typeface="Arial"/>
              <a:ea typeface="Arial"/>
              <a:cs typeface="Arial"/>
              <a:sym typeface="Arial"/>
            </a:endParaRPr>
          </a:p>
        </p:txBody>
      </p:sp>
      <p:sp>
        <p:nvSpPr>
          <p:cNvPr id="415" name="Google Shape;415;p54"/>
          <p:cNvSpPr txBox="1"/>
          <p:nvPr/>
        </p:nvSpPr>
        <p:spPr>
          <a:xfrm>
            <a:off x="2991125" y="4941872"/>
            <a:ext cx="13970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FF0000"/>
                </a:solidFill>
                <a:latin typeface="Arial"/>
                <a:ea typeface="Arial"/>
                <a:cs typeface="Arial"/>
                <a:sym typeface="Arial"/>
              </a:rPr>
              <a:t>unnormalized</a:t>
            </a:r>
            <a:endParaRPr sz="1800" b="0" i="0" u="none" strike="noStrike" cap="none">
              <a:solidFill>
                <a:schemeClr val="dk1"/>
              </a:solidFill>
              <a:latin typeface="Arial"/>
              <a:ea typeface="Arial"/>
              <a:cs typeface="Arial"/>
              <a:sym typeface="Arial"/>
            </a:endParaRPr>
          </a:p>
        </p:txBody>
      </p:sp>
      <p:sp>
        <p:nvSpPr>
          <p:cNvPr id="416" name="Google Shape;416;p54"/>
          <p:cNvSpPr txBox="1"/>
          <p:nvPr/>
        </p:nvSpPr>
        <p:spPr>
          <a:xfrm>
            <a:off x="3099484" y="2661732"/>
            <a:ext cx="1210310" cy="516890"/>
          </a:xfrm>
          <a:prstGeom prst="rect">
            <a:avLst/>
          </a:prstGeom>
          <a:noFill/>
          <a:ln>
            <a:noFill/>
          </a:ln>
        </p:spPr>
        <p:txBody>
          <a:bodyPr spcFirstLastPara="1" wrap="square" lIns="0" tIns="8875" rIns="0" bIns="0" anchor="t" anchorCtr="0">
            <a:spAutoFit/>
          </a:bodyPr>
          <a:lstStyle/>
          <a:p>
            <a:pPr marL="12700" marR="5080" lvl="0" indent="39370" algn="l" rtl="0">
              <a:lnSpc>
                <a:spcPct val="101600"/>
              </a:lnSpc>
              <a:spcBef>
                <a:spcPts val="0"/>
              </a:spcBef>
              <a:spcAft>
                <a:spcPts val="0"/>
              </a:spcAft>
              <a:buNone/>
            </a:pPr>
            <a:r>
              <a:rPr lang="en-US" sz="1600" b="0" i="0" u="none" strike="noStrike" cap="none">
                <a:solidFill>
                  <a:srgbClr val="FF0000"/>
                </a:solidFill>
                <a:latin typeface="Arial"/>
                <a:ea typeface="Arial"/>
                <a:cs typeface="Arial"/>
                <a:sym typeface="Arial"/>
              </a:rPr>
              <a:t>Probabilities  must be &gt;= 0</a:t>
            </a:r>
            <a:endParaRPr sz="1600" b="0" i="0" u="none" strike="noStrike" cap="none">
              <a:solidFill>
                <a:schemeClr val="dk1"/>
              </a:solidFill>
              <a:latin typeface="Arial"/>
              <a:ea typeface="Arial"/>
              <a:cs typeface="Arial"/>
              <a:sym typeface="Arial"/>
            </a:endParaRPr>
          </a:p>
        </p:txBody>
      </p:sp>
      <p:sp>
        <p:nvSpPr>
          <p:cNvPr id="417" name="Google Shape;417;p54"/>
          <p:cNvSpPr txBox="1"/>
          <p:nvPr/>
        </p:nvSpPr>
        <p:spPr>
          <a:xfrm>
            <a:off x="5034466" y="2673514"/>
            <a:ext cx="1300480" cy="516890"/>
          </a:xfrm>
          <a:prstGeom prst="rect">
            <a:avLst/>
          </a:prstGeom>
          <a:noFill/>
          <a:ln>
            <a:noFill/>
          </a:ln>
        </p:spPr>
        <p:txBody>
          <a:bodyPr spcFirstLastPara="1" wrap="square" lIns="0" tIns="8875" rIns="0" bIns="0" anchor="t" anchorCtr="0">
            <a:spAutoFit/>
          </a:bodyPr>
          <a:lstStyle/>
          <a:p>
            <a:pPr marL="12700" marR="5080" lvl="0" indent="84455" algn="l" rtl="0">
              <a:lnSpc>
                <a:spcPct val="101600"/>
              </a:lnSpc>
              <a:spcBef>
                <a:spcPts val="0"/>
              </a:spcBef>
              <a:spcAft>
                <a:spcPts val="0"/>
              </a:spcAft>
              <a:buNone/>
            </a:pPr>
            <a:r>
              <a:rPr lang="en-US" sz="1600" b="0" i="0" u="none" strike="noStrike" cap="none">
                <a:solidFill>
                  <a:srgbClr val="38751C"/>
                </a:solidFill>
                <a:latin typeface="Arial"/>
                <a:ea typeface="Arial"/>
                <a:cs typeface="Arial"/>
                <a:sym typeface="Arial"/>
              </a:rPr>
              <a:t>Probabilities  must sum to 1</a:t>
            </a:r>
            <a:endParaRPr sz="1600" b="0" i="0" u="none" strike="noStrike" cap="none">
              <a:solidFill>
                <a:schemeClr val="dk1"/>
              </a:solidFill>
              <a:latin typeface="Arial"/>
              <a:ea typeface="Arial"/>
              <a:cs typeface="Arial"/>
              <a:sym typeface="Arial"/>
            </a:endParaRPr>
          </a:p>
        </p:txBody>
      </p:sp>
      <p:sp>
        <p:nvSpPr>
          <p:cNvPr id="418" name="Google Shape;418;p54"/>
          <p:cNvSpPr txBox="1"/>
          <p:nvPr/>
        </p:nvSpPr>
        <p:spPr>
          <a:xfrm>
            <a:off x="5124759" y="4971676"/>
            <a:ext cx="12452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38751C"/>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p:txBody>
      </p:sp>
      <p:sp>
        <p:nvSpPr>
          <p:cNvPr id="419" name="Google Shape;419;p54"/>
          <p:cNvSpPr txBox="1"/>
          <p:nvPr/>
        </p:nvSpPr>
        <p:spPr>
          <a:xfrm>
            <a:off x="956687" y="4942889"/>
            <a:ext cx="127825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0" i="0" u="none" strike="noStrike" cap="none">
                <a:solidFill>
                  <a:srgbClr val="0000FF"/>
                </a:solidFill>
                <a:latin typeface="Arial"/>
                <a:ea typeface="Arial"/>
                <a:cs typeface="Arial"/>
                <a:sym typeface="Arial"/>
              </a:rPr>
              <a:t>Unnormalized</a:t>
            </a:r>
            <a:endParaRPr sz="1600" b="0" i="0" u="none" strike="noStrike" cap="none">
              <a:solidFill>
                <a:schemeClr val="dk1"/>
              </a:solidFill>
              <a:latin typeface="Arial"/>
              <a:ea typeface="Arial"/>
              <a:cs typeface="Arial"/>
              <a:sym typeface="Arial"/>
            </a:endParaRPr>
          </a:p>
        </p:txBody>
      </p:sp>
      <p:sp>
        <p:nvSpPr>
          <p:cNvPr id="420" name="Google Shape;420;p54"/>
          <p:cNvSpPr txBox="1">
            <a:spLocks noGrp="1"/>
          </p:cNvSpPr>
          <p:nvPr>
            <p:ph type="title"/>
          </p:nvPr>
        </p:nvSpPr>
        <p:spPr>
          <a:xfrm>
            <a:off x="456455" y="338938"/>
            <a:ext cx="82311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Softmax Classifier </a:t>
            </a:r>
            <a:endParaRPr b="1"/>
          </a:p>
          <a:p>
            <a:pPr marL="12700" lvl="0" indent="0" algn="l" rtl="0">
              <a:lnSpc>
                <a:spcPct val="100000"/>
              </a:lnSpc>
              <a:spcBef>
                <a:spcPts val="0"/>
              </a:spcBef>
              <a:spcAft>
                <a:spcPts val="0"/>
              </a:spcAft>
              <a:buSzPts val="1400"/>
              <a:buNone/>
            </a:pPr>
            <a:r>
              <a:rPr lang="en-US"/>
              <a:t>(Multinomial Logistic Regression)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24"/>
        <p:cNvGrpSpPr/>
        <p:nvPr/>
      </p:nvGrpSpPr>
      <p:grpSpPr>
        <a:xfrm>
          <a:off x="0" y="0"/>
          <a:ext cx="0" cy="0"/>
          <a:chOff x="0" y="0"/>
          <a:chExt cx="0" cy="0"/>
        </a:xfrm>
      </p:grpSpPr>
      <p:sp>
        <p:nvSpPr>
          <p:cNvPr id="425" name="Google Shape;425;p55"/>
          <p:cNvSpPr txBox="1"/>
          <p:nvPr/>
        </p:nvSpPr>
        <p:spPr>
          <a:xfrm>
            <a:off x="198149" y="3276231"/>
            <a:ext cx="549900" cy="1551600"/>
          </a:xfrm>
          <a:prstGeom prst="rect">
            <a:avLst/>
          </a:prstGeom>
          <a:noFill/>
          <a:ln>
            <a:noFill/>
          </a:ln>
        </p:spPr>
        <p:txBody>
          <a:bodyPr spcFirstLastPara="1" wrap="square" lIns="0" tIns="13325" rIns="0" bIns="0" anchor="t" anchorCtr="0">
            <a:spAutoFit/>
          </a:bodyPr>
          <a:lstStyle/>
          <a:p>
            <a:pPr marL="12700" marR="5080" lvl="0" indent="0" algn="just" rtl="0">
              <a:lnSpc>
                <a:spcPct val="158200"/>
              </a:lnSpc>
              <a:spcBef>
                <a:spcPts val="0"/>
              </a:spcBef>
              <a:spcAft>
                <a:spcPts val="0"/>
              </a:spcAft>
              <a:buNone/>
            </a:pPr>
            <a:r>
              <a:rPr lang="en-US" sz="2400" b="0" i="0" u="none" strike="noStrike" cap="none">
                <a:solidFill>
                  <a:schemeClr val="dk1"/>
                </a:solidFill>
                <a:latin typeface="Arial"/>
                <a:ea typeface="Arial"/>
                <a:cs typeface="Arial"/>
                <a:sym typeface="Arial"/>
              </a:rPr>
              <a:t>cat  car  frog</a:t>
            </a:r>
            <a:endParaRPr sz="2400" b="0" i="0" u="none" strike="noStrike" cap="none">
              <a:solidFill>
                <a:schemeClr val="dk1"/>
              </a:solidFill>
              <a:latin typeface="Arial"/>
              <a:ea typeface="Arial"/>
              <a:cs typeface="Arial"/>
              <a:sym typeface="Arial"/>
            </a:endParaRPr>
          </a:p>
        </p:txBody>
      </p:sp>
      <p:sp>
        <p:nvSpPr>
          <p:cNvPr id="426" name="Google Shape;426;p55"/>
          <p:cNvSpPr txBox="1"/>
          <p:nvPr/>
        </p:nvSpPr>
        <p:spPr>
          <a:xfrm>
            <a:off x="1482172" y="3272646"/>
            <a:ext cx="1062990" cy="1585029"/>
          </a:xfrm>
          <a:prstGeom prst="rect">
            <a:avLst/>
          </a:prstGeom>
          <a:noFill/>
          <a:ln w="19025" cap="flat" cmpd="sng">
            <a:solidFill>
              <a:srgbClr val="0000FF"/>
            </a:solidFill>
            <a:prstDash val="solid"/>
            <a:round/>
            <a:headEnd type="none" w="sm" len="sm"/>
            <a:tailEnd type="none" w="sm" len="sm"/>
          </a:ln>
        </p:spPr>
        <p:txBody>
          <a:bodyPr spcFirstLastPara="1" wrap="square" lIns="0" tIns="45700" rIns="0" bIns="0" anchor="t" anchorCtr="0">
            <a:spAutoFit/>
          </a:bodyPr>
          <a:lstStyle/>
          <a:p>
            <a:pPr marL="255270"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3.2</a:t>
            </a:r>
            <a:endParaRPr sz="3000" b="0" i="0" u="none" strike="noStrike" cap="none">
              <a:solidFill>
                <a:schemeClr val="dk1"/>
              </a:solidFill>
              <a:latin typeface="Arial"/>
              <a:ea typeface="Arial"/>
              <a:cs typeface="Arial"/>
              <a:sym typeface="Arial"/>
            </a:endParaRPr>
          </a:p>
          <a:p>
            <a:pPr marL="2552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5.1</a:t>
            </a:r>
            <a:endParaRPr sz="3000" b="0" i="0" u="none" strike="noStrike" cap="none">
              <a:solidFill>
                <a:schemeClr val="dk1"/>
              </a:solidFill>
              <a:latin typeface="Arial"/>
              <a:ea typeface="Arial"/>
              <a:cs typeface="Arial"/>
              <a:sym typeface="Arial"/>
            </a:endParaRPr>
          </a:p>
          <a:p>
            <a:pPr marL="1790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-1.7</a:t>
            </a:r>
            <a:endParaRPr sz="3000" b="0" i="0" u="none" strike="noStrike" cap="none">
              <a:solidFill>
                <a:schemeClr val="dk1"/>
              </a:solidFill>
              <a:latin typeface="Arial"/>
              <a:ea typeface="Arial"/>
              <a:cs typeface="Arial"/>
              <a:sym typeface="Arial"/>
            </a:endParaRPr>
          </a:p>
        </p:txBody>
      </p:sp>
      <p:sp>
        <p:nvSpPr>
          <p:cNvPr id="427" name="Google Shape;427;p55"/>
          <p:cNvSpPr/>
          <p:nvPr/>
        </p:nvSpPr>
        <p:spPr>
          <a:xfrm>
            <a:off x="1388334" y="1934273"/>
            <a:ext cx="1177410" cy="115289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428" name="Google Shape;428;p55"/>
          <p:cNvGrpSpPr/>
          <p:nvPr/>
        </p:nvGrpSpPr>
        <p:grpSpPr>
          <a:xfrm>
            <a:off x="2858069" y="2148510"/>
            <a:ext cx="1794510" cy="365125"/>
            <a:chOff x="2858069" y="1291259"/>
            <a:chExt cx="1794510" cy="365125"/>
          </a:xfrm>
        </p:grpSpPr>
        <p:sp>
          <p:nvSpPr>
            <p:cNvPr id="429" name="Google Shape;429;p55"/>
            <p:cNvSpPr/>
            <p:nvPr/>
          </p:nvSpPr>
          <p:spPr>
            <a:xfrm>
              <a:off x="2862819" y="1296022"/>
              <a:ext cx="1784893" cy="35549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30" name="Google Shape;430;p55"/>
            <p:cNvSpPr/>
            <p:nvPr/>
          </p:nvSpPr>
          <p:spPr>
            <a:xfrm>
              <a:off x="2858069" y="1291259"/>
              <a:ext cx="1794510" cy="365125"/>
            </a:xfrm>
            <a:custGeom>
              <a:avLst/>
              <a:gdLst/>
              <a:ahLst/>
              <a:cxnLst/>
              <a:rect l="l" t="t" r="r" b="b"/>
              <a:pathLst>
                <a:path w="1794510" h="365125" extrusionOk="0">
                  <a:moveTo>
                    <a:pt x="0" y="0"/>
                  </a:moveTo>
                  <a:lnTo>
                    <a:pt x="1794396" y="0"/>
                  </a:lnTo>
                  <a:lnTo>
                    <a:pt x="1794396" y="365024"/>
                  </a:lnTo>
                  <a:lnTo>
                    <a:pt x="0" y="365024"/>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1" name="Google Shape;431;p55"/>
          <p:cNvGrpSpPr/>
          <p:nvPr/>
        </p:nvGrpSpPr>
        <p:grpSpPr>
          <a:xfrm>
            <a:off x="5095865" y="2100699"/>
            <a:ext cx="2896235" cy="502284"/>
            <a:chOff x="5095864" y="1243449"/>
            <a:chExt cx="2896235" cy="502284"/>
          </a:xfrm>
        </p:grpSpPr>
        <p:sp>
          <p:nvSpPr>
            <p:cNvPr id="432" name="Google Shape;432;p55"/>
            <p:cNvSpPr/>
            <p:nvPr/>
          </p:nvSpPr>
          <p:spPr>
            <a:xfrm>
              <a:off x="5100639" y="1248212"/>
              <a:ext cx="2868338" cy="4922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33" name="Google Shape;433;p55"/>
            <p:cNvSpPr/>
            <p:nvPr/>
          </p:nvSpPr>
          <p:spPr>
            <a:xfrm>
              <a:off x="5095864" y="1243449"/>
              <a:ext cx="2896235" cy="502284"/>
            </a:xfrm>
            <a:custGeom>
              <a:avLst/>
              <a:gdLst/>
              <a:ahLst/>
              <a:cxnLst/>
              <a:rect l="l" t="t" r="r" b="b"/>
              <a:pathLst>
                <a:path w="2896234" h="502285" extrusionOk="0">
                  <a:moveTo>
                    <a:pt x="0" y="0"/>
                  </a:moveTo>
                  <a:lnTo>
                    <a:pt x="2896094" y="0"/>
                  </a:lnTo>
                  <a:lnTo>
                    <a:pt x="2896094" y="501761"/>
                  </a:lnTo>
                  <a:lnTo>
                    <a:pt x="0" y="501761"/>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4" name="Google Shape;434;p55"/>
          <p:cNvSpPr txBox="1"/>
          <p:nvPr/>
        </p:nvSpPr>
        <p:spPr>
          <a:xfrm>
            <a:off x="2726122" y="1589580"/>
            <a:ext cx="6088380" cy="1073356"/>
          </a:xfrm>
          <a:prstGeom prst="rect">
            <a:avLst/>
          </a:prstGeom>
          <a:noFill/>
          <a:ln>
            <a:noFill/>
          </a:ln>
        </p:spPr>
        <p:txBody>
          <a:bodyPr spcFirstLastPara="1" wrap="square" lIns="0" tIns="1581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Want to interpret raw classifier scores as </a:t>
            </a:r>
            <a:r>
              <a:rPr lang="en-US" sz="1800" b="1" i="0" u="none" strike="noStrike" cap="none">
                <a:solidFill>
                  <a:schemeClr val="dk1"/>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a:p>
            <a:pPr marL="5394325" marR="5080" lvl="0" indent="14604" algn="r" rtl="0">
              <a:lnSpc>
                <a:spcPct val="117857"/>
              </a:lnSpc>
              <a:spcBef>
                <a:spcPts val="975"/>
              </a:spcBef>
              <a:spcAft>
                <a:spcPts val="0"/>
              </a:spcAft>
              <a:buNone/>
            </a:pPr>
            <a:r>
              <a:rPr lang="en-US" sz="1400" b="0" i="0" u="none" strike="noStrike" cap="none">
                <a:solidFill>
                  <a:schemeClr val="dk1"/>
                </a:solidFill>
                <a:latin typeface="Arial"/>
                <a:ea typeface="Arial"/>
                <a:cs typeface="Arial"/>
                <a:sym typeface="Arial"/>
              </a:rPr>
              <a:t>Softmax  Function</a:t>
            </a:r>
            <a:endParaRPr sz="1400" b="0" i="0" u="none" strike="noStrike" cap="none">
              <a:solidFill>
                <a:schemeClr val="dk1"/>
              </a:solidFill>
              <a:latin typeface="Arial"/>
              <a:ea typeface="Arial"/>
              <a:cs typeface="Arial"/>
              <a:sym typeface="Arial"/>
            </a:endParaRPr>
          </a:p>
        </p:txBody>
      </p:sp>
      <p:sp>
        <p:nvSpPr>
          <p:cNvPr id="435" name="Google Shape;435;p55"/>
          <p:cNvSpPr txBox="1"/>
          <p:nvPr/>
        </p:nvSpPr>
        <p:spPr>
          <a:xfrm>
            <a:off x="3158568" y="3272646"/>
            <a:ext cx="1062990" cy="1585029"/>
          </a:xfrm>
          <a:prstGeom prst="rect">
            <a:avLst/>
          </a:prstGeom>
          <a:noFill/>
          <a:ln w="19025" cap="flat" cmpd="sng">
            <a:solidFill>
              <a:srgbClr val="FF0000"/>
            </a:solidFill>
            <a:prstDash val="solid"/>
            <a:round/>
            <a:headEnd type="none" w="sm" len="sm"/>
            <a:tailEnd type="none" w="sm" len="sm"/>
          </a:ln>
        </p:spPr>
        <p:txBody>
          <a:bodyPr spcFirstLastPara="1" wrap="square" lIns="0" tIns="45700" rIns="0" bIns="0" anchor="t" anchorCtr="0">
            <a:spAutoFit/>
          </a:bodyPr>
          <a:lstStyle/>
          <a:p>
            <a:pPr marL="0" marR="58419" lvl="0" indent="0" algn="r"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24.5</a:t>
            </a:r>
            <a:endParaRPr sz="3000" b="0" i="0" u="none" strike="noStrike" cap="none">
              <a:solidFill>
                <a:schemeClr val="dk1"/>
              </a:solidFill>
              <a:latin typeface="Arial"/>
              <a:ea typeface="Arial"/>
              <a:cs typeface="Arial"/>
              <a:sym typeface="Arial"/>
            </a:endParaRPr>
          </a:p>
          <a:p>
            <a:pPr marL="0" marR="74930" lvl="0" indent="0" algn="r"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164.0</a:t>
            </a:r>
            <a:endParaRPr sz="3000" b="0" i="0" u="none" strike="noStrike" cap="none">
              <a:solidFill>
                <a:schemeClr val="dk1"/>
              </a:solidFill>
              <a:latin typeface="Arial"/>
              <a:ea typeface="Arial"/>
              <a:cs typeface="Arial"/>
              <a:sym typeface="Arial"/>
            </a:endParaRPr>
          </a:p>
          <a:p>
            <a:pPr marL="0" marR="134620" lvl="0" indent="0" algn="r"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0.18</a:t>
            </a:r>
            <a:endParaRPr sz="3000" b="0" i="0" u="none" strike="noStrike" cap="none">
              <a:solidFill>
                <a:schemeClr val="dk1"/>
              </a:solidFill>
              <a:latin typeface="Arial"/>
              <a:ea typeface="Arial"/>
              <a:cs typeface="Arial"/>
              <a:sym typeface="Arial"/>
            </a:endParaRPr>
          </a:p>
        </p:txBody>
      </p:sp>
      <p:sp>
        <p:nvSpPr>
          <p:cNvPr id="436" name="Google Shape;436;p55"/>
          <p:cNvSpPr txBox="1"/>
          <p:nvPr/>
        </p:nvSpPr>
        <p:spPr>
          <a:xfrm>
            <a:off x="5215964" y="3272646"/>
            <a:ext cx="1062990" cy="1585029"/>
          </a:xfrm>
          <a:prstGeom prst="rect">
            <a:avLst/>
          </a:prstGeom>
          <a:noFill/>
          <a:ln w="19025" cap="flat" cmpd="sng">
            <a:solidFill>
              <a:srgbClr val="38751C"/>
            </a:solidFill>
            <a:prstDash val="solid"/>
            <a:round/>
            <a:headEnd type="none" w="sm" len="sm"/>
            <a:tailEnd type="none" w="sm" len="sm"/>
          </a:ln>
        </p:spPr>
        <p:txBody>
          <a:bodyPr spcFirstLastPara="1" wrap="square" lIns="0" tIns="45700" rIns="0" bIns="0" anchor="t" anchorCtr="0">
            <a:spAutoFit/>
          </a:bodyPr>
          <a:lstStyle/>
          <a:p>
            <a:pPr marL="179070"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0.13</a:t>
            </a:r>
            <a:endParaRPr sz="3000" b="0" i="0" u="none" strike="noStrike" cap="none">
              <a:solidFill>
                <a:schemeClr val="dk1"/>
              </a:solidFill>
              <a:latin typeface="Arial"/>
              <a:ea typeface="Arial"/>
              <a:cs typeface="Arial"/>
              <a:sym typeface="Arial"/>
            </a:endParaRPr>
          </a:p>
          <a:p>
            <a:pPr marL="1790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0.87</a:t>
            </a:r>
            <a:endParaRPr sz="3000" b="0" i="0" u="none" strike="noStrike" cap="none">
              <a:solidFill>
                <a:schemeClr val="dk1"/>
              </a:solidFill>
              <a:latin typeface="Arial"/>
              <a:ea typeface="Arial"/>
              <a:cs typeface="Arial"/>
              <a:sym typeface="Arial"/>
            </a:endParaRPr>
          </a:p>
          <a:p>
            <a:pPr marL="17907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0.00</a:t>
            </a:r>
            <a:endParaRPr sz="3000" b="0" i="0" u="none" strike="noStrike" cap="none">
              <a:solidFill>
                <a:schemeClr val="dk1"/>
              </a:solidFill>
              <a:latin typeface="Arial"/>
              <a:ea typeface="Arial"/>
              <a:cs typeface="Arial"/>
              <a:sym typeface="Arial"/>
            </a:endParaRPr>
          </a:p>
        </p:txBody>
      </p:sp>
      <p:grpSp>
        <p:nvGrpSpPr>
          <p:cNvPr id="437" name="Google Shape;437;p55"/>
          <p:cNvGrpSpPr/>
          <p:nvPr/>
        </p:nvGrpSpPr>
        <p:grpSpPr>
          <a:xfrm>
            <a:off x="2545070" y="4066844"/>
            <a:ext cx="570573" cy="81999"/>
            <a:chOff x="2545069" y="3209593"/>
            <a:chExt cx="570573" cy="81999"/>
          </a:xfrm>
        </p:grpSpPr>
        <p:sp>
          <p:nvSpPr>
            <p:cNvPr id="438" name="Google Shape;438;p55"/>
            <p:cNvSpPr/>
            <p:nvPr/>
          </p:nvSpPr>
          <p:spPr>
            <a:xfrm>
              <a:off x="2545069" y="3250593"/>
              <a:ext cx="474980" cy="0"/>
            </a:xfrm>
            <a:custGeom>
              <a:avLst/>
              <a:gdLst/>
              <a:ahLst/>
              <a:cxnLst/>
              <a:rect l="l" t="t" r="r" b="b"/>
              <a:pathLst>
                <a:path w="474980" h="120000" extrusionOk="0">
                  <a:moveTo>
                    <a:pt x="0" y="0"/>
                  </a:moveTo>
                  <a:lnTo>
                    <a:pt x="474599" y="0"/>
                  </a:lnTo>
                </a:path>
              </a:pathLst>
            </a:custGeom>
            <a:noFill/>
            <a:ln w="190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39" name="Google Shape;439;p55"/>
            <p:cNvSpPr/>
            <p:nvPr/>
          </p:nvSpPr>
          <p:spPr>
            <a:xfrm>
              <a:off x="3010143" y="3209593"/>
              <a:ext cx="105499" cy="8199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0" name="Google Shape;440;p55"/>
          <p:cNvSpPr txBox="1"/>
          <p:nvPr/>
        </p:nvSpPr>
        <p:spPr>
          <a:xfrm>
            <a:off x="2660543" y="3744023"/>
            <a:ext cx="31242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exp</a:t>
            </a:r>
            <a:endParaRPr sz="1400" b="0" i="0" u="none" strike="noStrike" cap="none">
              <a:solidFill>
                <a:schemeClr val="dk1"/>
              </a:solidFill>
              <a:latin typeface="Arial"/>
              <a:ea typeface="Arial"/>
              <a:cs typeface="Arial"/>
              <a:sym typeface="Arial"/>
            </a:endParaRPr>
          </a:p>
        </p:txBody>
      </p:sp>
      <p:grpSp>
        <p:nvGrpSpPr>
          <p:cNvPr id="441" name="Google Shape;441;p55"/>
          <p:cNvGrpSpPr/>
          <p:nvPr/>
        </p:nvGrpSpPr>
        <p:grpSpPr>
          <a:xfrm>
            <a:off x="4297666" y="4066844"/>
            <a:ext cx="879272" cy="81999"/>
            <a:chOff x="4297666" y="3209593"/>
            <a:chExt cx="879272" cy="81999"/>
          </a:xfrm>
        </p:grpSpPr>
        <p:sp>
          <p:nvSpPr>
            <p:cNvPr id="442" name="Google Shape;442;p55"/>
            <p:cNvSpPr/>
            <p:nvPr/>
          </p:nvSpPr>
          <p:spPr>
            <a:xfrm>
              <a:off x="4297666" y="3250593"/>
              <a:ext cx="783590" cy="0"/>
            </a:xfrm>
            <a:custGeom>
              <a:avLst/>
              <a:gdLst/>
              <a:ahLst/>
              <a:cxnLst/>
              <a:rect l="l" t="t" r="r" b="b"/>
              <a:pathLst>
                <a:path w="783589" h="120000" extrusionOk="0">
                  <a:moveTo>
                    <a:pt x="0" y="0"/>
                  </a:moveTo>
                  <a:lnTo>
                    <a:pt x="783298" y="0"/>
                  </a:lnTo>
                </a:path>
              </a:pathLst>
            </a:custGeom>
            <a:noFill/>
            <a:ln w="190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43" name="Google Shape;443;p55"/>
            <p:cNvSpPr/>
            <p:nvPr/>
          </p:nvSpPr>
          <p:spPr>
            <a:xfrm>
              <a:off x="5071439" y="3209593"/>
              <a:ext cx="105499" cy="8199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4" name="Google Shape;444;p55"/>
          <p:cNvSpPr txBox="1"/>
          <p:nvPr/>
        </p:nvSpPr>
        <p:spPr>
          <a:xfrm>
            <a:off x="4332291" y="3818785"/>
            <a:ext cx="79629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normalize</a:t>
            </a:r>
            <a:endParaRPr sz="1400" b="0" i="0" u="none" strike="noStrike" cap="none">
              <a:solidFill>
                <a:schemeClr val="dk1"/>
              </a:solidFill>
              <a:latin typeface="Arial"/>
              <a:ea typeface="Arial"/>
              <a:cs typeface="Arial"/>
              <a:sym typeface="Arial"/>
            </a:endParaRPr>
          </a:p>
        </p:txBody>
      </p:sp>
      <p:sp>
        <p:nvSpPr>
          <p:cNvPr id="445" name="Google Shape;445;p55"/>
          <p:cNvSpPr txBox="1"/>
          <p:nvPr/>
        </p:nvSpPr>
        <p:spPr>
          <a:xfrm>
            <a:off x="3099484" y="2661732"/>
            <a:ext cx="1210310" cy="516890"/>
          </a:xfrm>
          <a:prstGeom prst="rect">
            <a:avLst/>
          </a:prstGeom>
          <a:noFill/>
          <a:ln>
            <a:noFill/>
          </a:ln>
        </p:spPr>
        <p:txBody>
          <a:bodyPr spcFirstLastPara="1" wrap="square" lIns="0" tIns="8875" rIns="0" bIns="0" anchor="t" anchorCtr="0">
            <a:spAutoFit/>
          </a:bodyPr>
          <a:lstStyle/>
          <a:p>
            <a:pPr marL="12700" marR="5080" lvl="0" indent="39370" algn="l" rtl="0">
              <a:lnSpc>
                <a:spcPct val="101600"/>
              </a:lnSpc>
              <a:spcBef>
                <a:spcPts val="0"/>
              </a:spcBef>
              <a:spcAft>
                <a:spcPts val="0"/>
              </a:spcAft>
              <a:buNone/>
            </a:pPr>
            <a:r>
              <a:rPr lang="en-US" sz="1600" b="0" i="0" u="none" strike="noStrike" cap="none">
                <a:solidFill>
                  <a:srgbClr val="FF0000"/>
                </a:solidFill>
                <a:latin typeface="Arial"/>
                <a:ea typeface="Arial"/>
                <a:cs typeface="Arial"/>
                <a:sym typeface="Arial"/>
              </a:rPr>
              <a:t>Probabilities  must be &gt;= 0</a:t>
            </a:r>
            <a:endParaRPr sz="1600" b="0" i="0" u="none" strike="noStrike" cap="none">
              <a:solidFill>
                <a:schemeClr val="dk1"/>
              </a:solidFill>
              <a:latin typeface="Arial"/>
              <a:ea typeface="Arial"/>
              <a:cs typeface="Arial"/>
              <a:sym typeface="Arial"/>
            </a:endParaRPr>
          </a:p>
        </p:txBody>
      </p:sp>
      <p:sp>
        <p:nvSpPr>
          <p:cNvPr id="446" name="Google Shape;446;p55"/>
          <p:cNvSpPr txBox="1"/>
          <p:nvPr/>
        </p:nvSpPr>
        <p:spPr>
          <a:xfrm>
            <a:off x="5034466" y="2673514"/>
            <a:ext cx="1300480" cy="516890"/>
          </a:xfrm>
          <a:prstGeom prst="rect">
            <a:avLst/>
          </a:prstGeom>
          <a:noFill/>
          <a:ln>
            <a:noFill/>
          </a:ln>
        </p:spPr>
        <p:txBody>
          <a:bodyPr spcFirstLastPara="1" wrap="square" lIns="0" tIns="8875" rIns="0" bIns="0" anchor="t" anchorCtr="0">
            <a:spAutoFit/>
          </a:bodyPr>
          <a:lstStyle/>
          <a:p>
            <a:pPr marL="12700" marR="5080" lvl="0" indent="84455" algn="l" rtl="0">
              <a:lnSpc>
                <a:spcPct val="101600"/>
              </a:lnSpc>
              <a:spcBef>
                <a:spcPts val="0"/>
              </a:spcBef>
              <a:spcAft>
                <a:spcPts val="0"/>
              </a:spcAft>
              <a:buNone/>
            </a:pPr>
            <a:r>
              <a:rPr lang="en-US" sz="1600" b="0" i="0" u="none" strike="noStrike" cap="none">
                <a:solidFill>
                  <a:srgbClr val="38751C"/>
                </a:solidFill>
                <a:latin typeface="Arial"/>
                <a:ea typeface="Arial"/>
                <a:cs typeface="Arial"/>
                <a:sym typeface="Arial"/>
              </a:rPr>
              <a:t>Probabilities  must sum to 1</a:t>
            </a:r>
            <a:endParaRPr sz="1600" b="0" i="0" u="none" strike="noStrike" cap="none">
              <a:solidFill>
                <a:schemeClr val="dk1"/>
              </a:solidFill>
              <a:latin typeface="Arial"/>
              <a:ea typeface="Arial"/>
              <a:cs typeface="Arial"/>
              <a:sym typeface="Arial"/>
            </a:endParaRPr>
          </a:p>
        </p:txBody>
      </p:sp>
      <p:sp>
        <p:nvSpPr>
          <p:cNvPr id="447" name="Google Shape;447;p55"/>
          <p:cNvSpPr/>
          <p:nvPr/>
        </p:nvSpPr>
        <p:spPr>
          <a:xfrm>
            <a:off x="6472012" y="2791871"/>
            <a:ext cx="2651917" cy="31079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48" name="Google Shape;448;p55"/>
          <p:cNvSpPr txBox="1"/>
          <p:nvPr/>
        </p:nvSpPr>
        <p:spPr>
          <a:xfrm>
            <a:off x="8040134" y="3281421"/>
            <a:ext cx="1062990" cy="1585029"/>
          </a:xfrm>
          <a:prstGeom prst="rect">
            <a:avLst/>
          </a:prstGeom>
          <a:noFill/>
          <a:ln w="19025" cap="flat" cmpd="sng">
            <a:solidFill>
              <a:srgbClr val="9900FF"/>
            </a:solidFill>
            <a:prstDash val="solid"/>
            <a:round/>
            <a:headEnd type="none" w="sm" len="sm"/>
            <a:tailEnd type="none" w="sm" len="sm"/>
          </a:ln>
        </p:spPr>
        <p:txBody>
          <a:bodyPr spcFirstLastPara="1" wrap="square" lIns="0" tIns="45700" rIns="0" bIns="0" anchor="t" anchorCtr="0">
            <a:spAutoFit/>
          </a:bodyPr>
          <a:lstStyle/>
          <a:p>
            <a:pPr marL="178435"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1.00</a:t>
            </a:r>
            <a:endParaRPr sz="3000" b="0" i="0" u="none" strike="noStrike" cap="none">
              <a:solidFill>
                <a:schemeClr val="dk1"/>
              </a:solidFill>
              <a:latin typeface="Arial"/>
              <a:ea typeface="Arial"/>
              <a:cs typeface="Arial"/>
              <a:sym typeface="Arial"/>
            </a:endParaRPr>
          </a:p>
          <a:p>
            <a:pPr marL="178435"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0.00</a:t>
            </a:r>
            <a:endParaRPr sz="3000" b="0" i="0" u="none" strike="noStrike" cap="none">
              <a:solidFill>
                <a:schemeClr val="dk1"/>
              </a:solidFill>
              <a:latin typeface="Arial"/>
              <a:ea typeface="Arial"/>
              <a:cs typeface="Arial"/>
              <a:sym typeface="Arial"/>
            </a:endParaRPr>
          </a:p>
          <a:p>
            <a:pPr marL="178435"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0.00</a:t>
            </a:r>
            <a:endParaRPr sz="3000" b="0" i="0" u="none" strike="noStrike" cap="none">
              <a:solidFill>
                <a:schemeClr val="dk1"/>
              </a:solidFill>
              <a:latin typeface="Arial"/>
              <a:ea typeface="Arial"/>
              <a:cs typeface="Arial"/>
              <a:sym typeface="Arial"/>
            </a:endParaRPr>
          </a:p>
        </p:txBody>
      </p:sp>
      <p:sp>
        <p:nvSpPr>
          <p:cNvPr id="449" name="Google Shape;449;p55"/>
          <p:cNvSpPr txBox="1"/>
          <p:nvPr/>
        </p:nvSpPr>
        <p:spPr>
          <a:xfrm>
            <a:off x="6776563" y="3398781"/>
            <a:ext cx="71755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compare</a:t>
            </a:r>
            <a:endParaRPr sz="1400" b="0" i="0" u="none" strike="noStrike" cap="none">
              <a:solidFill>
                <a:schemeClr val="dk1"/>
              </a:solidFill>
              <a:latin typeface="Arial"/>
              <a:ea typeface="Arial"/>
              <a:cs typeface="Arial"/>
              <a:sym typeface="Arial"/>
            </a:endParaRPr>
          </a:p>
        </p:txBody>
      </p:sp>
      <p:grpSp>
        <p:nvGrpSpPr>
          <p:cNvPr id="450" name="Google Shape;450;p55"/>
          <p:cNvGrpSpPr/>
          <p:nvPr/>
        </p:nvGrpSpPr>
        <p:grpSpPr>
          <a:xfrm>
            <a:off x="6296838" y="3486670"/>
            <a:ext cx="398073" cy="81999"/>
            <a:chOff x="6296837" y="2629419"/>
            <a:chExt cx="398073" cy="81999"/>
          </a:xfrm>
        </p:grpSpPr>
        <p:sp>
          <p:nvSpPr>
            <p:cNvPr id="451" name="Google Shape;451;p55"/>
            <p:cNvSpPr/>
            <p:nvPr/>
          </p:nvSpPr>
          <p:spPr>
            <a:xfrm>
              <a:off x="6296837" y="2670419"/>
              <a:ext cx="302260" cy="0"/>
            </a:xfrm>
            <a:custGeom>
              <a:avLst/>
              <a:gdLst/>
              <a:ahLst/>
              <a:cxnLst/>
              <a:rect l="l" t="t" r="r" b="b"/>
              <a:pathLst>
                <a:path w="302259" h="120000" extrusionOk="0">
                  <a:moveTo>
                    <a:pt x="0" y="0"/>
                  </a:moveTo>
                  <a:lnTo>
                    <a:pt x="302099" y="0"/>
                  </a:lnTo>
                </a:path>
              </a:pathLst>
            </a:custGeom>
            <a:noFill/>
            <a:ln w="190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52" name="Google Shape;452;p55"/>
            <p:cNvSpPr/>
            <p:nvPr/>
          </p:nvSpPr>
          <p:spPr>
            <a:xfrm>
              <a:off x="6589411" y="2629419"/>
              <a:ext cx="105499" cy="8199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3" name="Google Shape;453;p55"/>
          <p:cNvGrpSpPr/>
          <p:nvPr/>
        </p:nvGrpSpPr>
        <p:grpSpPr>
          <a:xfrm>
            <a:off x="7570659" y="3495445"/>
            <a:ext cx="469990" cy="81999"/>
            <a:chOff x="7570659" y="2638194"/>
            <a:chExt cx="469990" cy="81999"/>
          </a:xfrm>
        </p:grpSpPr>
        <p:sp>
          <p:nvSpPr>
            <p:cNvPr id="454" name="Google Shape;454;p55"/>
            <p:cNvSpPr/>
            <p:nvPr/>
          </p:nvSpPr>
          <p:spPr>
            <a:xfrm>
              <a:off x="7666634" y="2679194"/>
              <a:ext cx="374015" cy="0"/>
            </a:xfrm>
            <a:custGeom>
              <a:avLst/>
              <a:gdLst/>
              <a:ahLst/>
              <a:cxnLst/>
              <a:rect l="l" t="t" r="r" b="b"/>
              <a:pathLst>
                <a:path w="374015" h="120000" extrusionOk="0">
                  <a:moveTo>
                    <a:pt x="373499" y="0"/>
                  </a:moveTo>
                  <a:lnTo>
                    <a:pt x="0" y="0"/>
                  </a:lnTo>
                </a:path>
              </a:pathLst>
            </a:custGeom>
            <a:noFill/>
            <a:ln w="190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55" name="Google Shape;455;p55"/>
            <p:cNvSpPr/>
            <p:nvPr/>
          </p:nvSpPr>
          <p:spPr>
            <a:xfrm>
              <a:off x="7570659" y="2638194"/>
              <a:ext cx="105499" cy="81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6" name="Google Shape;456;p55"/>
          <p:cNvSpPr txBox="1"/>
          <p:nvPr/>
        </p:nvSpPr>
        <p:spPr>
          <a:xfrm>
            <a:off x="550137" y="4962138"/>
            <a:ext cx="2090420" cy="534313"/>
          </a:xfrm>
          <a:prstGeom prst="rect">
            <a:avLst/>
          </a:prstGeom>
          <a:noFill/>
          <a:ln>
            <a:noFill/>
          </a:ln>
        </p:spPr>
        <p:txBody>
          <a:bodyPr spcFirstLastPara="1" wrap="square" lIns="0" tIns="0" rIns="0" bIns="0" anchor="t" anchorCtr="0">
            <a:spAutoFit/>
          </a:bodyPr>
          <a:lstStyle/>
          <a:p>
            <a:pPr marL="635" marR="0" lvl="0" indent="0" algn="ctr" rtl="0">
              <a:lnSpc>
                <a:spcPct val="116875"/>
              </a:lnSpc>
              <a:spcBef>
                <a:spcPts val="0"/>
              </a:spcBef>
              <a:spcAft>
                <a:spcPts val="0"/>
              </a:spcAft>
              <a:buNone/>
            </a:pPr>
            <a:r>
              <a:rPr lang="en-US" sz="1600" b="0" i="0" u="none" strike="noStrike" cap="none">
                <a:solidFill>
                  <a:srgbClr val="0000FF"/>
                </a:solidFill>
                <a:latin typeface="Arial"/>
                <a:ea typeface="Arial"/>
                <a:cs typeface="Arial"/>
                <a:sym typeface="Arial"/>
              </a:rPr>
              <a:t>Unnormalized</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30"/>
              </a:spcBef>
              <a:spcAft>
                <a:spcPts val="0"/>
              </a:spcAft>
              <a:buNone/>
            </a:pPr>
            <a:r>
              <a:rPr lang="en-US" sz="1600" b="0" i="0" u="none" strike="noStrike" cap="none">
                <a:solidFill>
                  <a:srgbClr val="0000FF"/>
                </a:solidFill>
                <a:latin typeface="Arial"/>
                <a:ea typeface="Arial"/>
                <a:cs typeface="Arial"/>
                <a:sym typeface="Arial"/>
              </a:rPr>
              <a:t>log-probabilities / logits</a:t>
            </a:r>
            <a:endParaRPr sz="1600" b="0" i="0" u="none" strike="noStrike" cap="none">
              <a:solidFill>
                <a:schemeClr val="dk1"/>
              </a:solidFill>
              <a:latin typeface="Arial"/>
              <a:ea typeface="Arial"/>
              <a:cs typeface="Arial"/>
              <a:sym typeface="Arial"/>
            </a:endParaRPr>
          </a:p>
        </p:txBody>
      </p:sp>
      <p:sp>
        <p:nvSpPr>
          <p:cNvPr id="457" name="Google Shape;457;p55"/>
          <p:cNvSpPr txBox="1"/>
          <p:nvPr/>
        </p:nvSpPr>
        <p:spPr>
          <a:xfrm>
            <a:off x="2991125" y="4963528"/>
            <a:ext cx="1397000" cy="598305"/>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0000"/>
                </a:solidFill>
                <a:latin typeface="Arial"/>
                <a:ea typeface="Arial"/>
                <a:cs typeface="Arial"/>
                <a:sym typeface="Arial"/>
              </a:rPr>
              <a:t>unnormalized</a:t>
            </a:r>
            <a:endParaRPr sz="1800" b="0" i="0" u="none" strike="noStrike" cap="none">
              <a:solidFill>
                <a:schemeClr val="dk1"/>
              </a:solidFill>
              <a:latin typeface="Arial"/>
              <a:ea typeface="Arial"/>
              <a:cs typeface="Arial"/>
              <a:sym typeface="Arial"/>
            </a:endParaRPr>
          </a:p>
          <a:p>
            <a:pPr marL="88900" marR="0" lvl="0" indent="0" algn="l" rtl="0">
              <a:lnSpc>
                <a:spcPct val="100000"/>
              </a:lnSpc>
              <a:spcBef>
                <a:spcPts val="15"/>
              </a:spcBef>
              <a:spcAft>
                <a:spcPts val="0"/>
              </a:spcAft>
              <a:buNone/>
            </a:pPr>
            <a:r>
              <a:rPr lang="en-US" sz="1800" b="0" i="0" u="none" strike="noStrike" cap="none">
                <a:solidFill>
                  <a:srgbClr val="FF0000"/>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p:txBody>
      </p:sp>
      <p:sp>
        <p:nvSpPr>
          <p:cNvPr id="458" name="Google Shape;458;p55"/>
          <p:cNvSpPr txBox="1"/>
          <p:nvPr/>
        </p:nvSpPr>
        <p:spPr>
          <a:xfrm>
            <a:off x="5124759" y="4993331"/>
            <a:ext cx="124523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38751C"/>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p:txBody>
      </p:sp>
      <p:sp>
        <p:nvSpPr>
          <p:cNvPr id="459" name="Google Shape;459;p55"/>
          <p:cNvSpPr txBox="1"/>
          <p:nvPr/>
        </p:nvSpPr>
        <p:spPr>
          <a:xfrm>
            <a:off x="7634618" y="5002103"/>
            <a:ext cx="1433195" cy="990720"/>
          </a:xfrm>
          <a:prstGeom prst="rect">
            <a:avLst/>
          </a:prstGeom>
          <a:noFill/>
          <a:ln>
            <a:noFill/>
          </a:ln>
        </p:spPr>
        <p:txBody>
          <a:bodyPr spcFirstLastPara="1" wrap="square" lIns="0" tIns="0" rIns="0" bIns="0" anchor="t" anchorCtr="0">
            <a:spAutoFit/>
          </a:bodyPr>
          <a:lstStyle/>
          <a:p>
            <a:pPr marL="561975" marR="0" lvl="0" indent="0" algn="l" rtl="0">
              <a:lnSpc>
                <a:spcPct val="116111"/>
              </a:lnSpc>
              <a:spcBef>
                <a:spcPts val="0"/>
              </a:spcBef>
              <a:spcAft>
                <a:spcPts val="0"/>
              </a:spcAft>
              <a:buNone/>
            </a:pPr>
            <a:r>
              <a:rPr lang="en-US" sz="1800" b="0" i="0" u="none" strike="noStrike" cap="none">
                <a:solidFill>
                  <a:srgbClr val="9900FF"/>
                </a:solidFill>
                <a:latin typeface="Arial"/>
                <a:ea typeface="Arial"/>
                <a:cs typeface="Arial"/>
                <a:sym typeface="Arial"/>
              </a:rPr>
              <a:t>Correct</a:t>
            </a:r>
            <a:endParaRPr sz="1800" b="0" i="0" u="none" strike="noStrike" cap="none">
              <a:solidFill>
                <a:schemeClr val="dk1"/>
              </a:solidFill>
              <a:latin typeface="Arial"/>
              <a:ea typeface="Arial"/>
              <a:cs typeface="Arial"/>
              <a:sym typeface="Arial"/>
            </a:endParaRPr>
          </a:p>
          <a:p>
            <a:pPr marL="650875" marR="0" lvl="0" indent="0" algn="l" rtl="0">
              <a:lnSpc>
                <a:spcPct val="100000"/>
              </a:lnSpc>
              <a:spcBef>
                <a:spcPts val="15"/>
              </a:spcBef>
              <a:spcAft>
                <a:spcPts val="0"/>
              </a:spcAft>
              <a:buNone/>
            </a:pPr>
            <a:r>
              <a:rPr lang="en-US" sz="1800" b="0" i="0" u="none" strike="noStrike" cap="none">
                <a:solidFill>
                  <a:srgbClr val="9900FF"/>
                </a:solidFill>
                <a:latin typeface="Arial"/>
                <a:ea typeface="Arial"/>
                <a:cs typeface="Arial"/>
                <a:sym typeface="Arial"/>
              </a:rPr>
              <a:t>probs</a:t>
            </a:r>
            <a:endParaRPr sz="1800" b="0" i="0" u="none" strike="noStrike" cap="none">
              <a:solidFill>
                <a:schemeClr val="dk1"/>
              </a:solidFill>
              <a:latin typeface="Arial"/>
              <a:ea typeface="Arial"/>
              <a:cs typeface="Arial"/>
              <a:sym typeface="Arial"/>
            </a:endParaRPr>
          </a:p>
          <a:p>
            <a:pPr marL="12700" marR="0" lvl="0" indent="0" algn="l" rtl="0">
              <a:lnSpc>
                <a:spcPct val="100000"/>
              </a:lnSpc>
              <a:spcBef>
                <a:spcPts val="910"/>
              </a:spcBef>
              <a:spcAft>
                <a:spcPts val="0"/>
              </a:spcAft>
              <a:buNone/>
            </a:pPr>
            <a:r>
              <a:rPr lang="en-US" sz="1800" b="0" i="0" u="none" strike="noStrike" cap="none">
                <a:solidFill>
                  <a:srgbClr val="FFFFFF"/>
                </a:solidFill>
                <a:latin typeface="Arial"/>
                <a:ea typeface="Arial"/>
                <a:cs typeface="Arial"/>
                <a:sym typeface="Arial"/>
              </a:rPr>
              <a:t>April 10, 2018</a:t>
            </a:r>
            <a:endParaRPr sz="1800" b="0" i="0" u="none" strike="noStrike" cap="none">
              <a:solidFill>
                <a:schemeClr val="dk1"/>
              </a:solidFill>
              <a:latin typeface="Arial"/>
              <a:ea typeface="Arial"/>
              <a:cs typeface="Arial"/>
              <a:sym typeface="Arial"/>
            </a:endParaRPr>
          </a:p>
        </p:txBody>
      </p:sp>
      <p:sp>
        <p:nvSpPr>
          <p:cNvPr id="460" name="Google Shape;460;p55"/>
          <p:cNvSpPr txBox="1">
            <a:spLocks noGrp="1"/>
          </p:cNvSpPr>
          <p:nvPr>
            <p:ph type="dt" idx="10"/>
          </p:nvPr>
        </p:nvSpPr>
        <p:spPr>
          <a:xfrm>
            <a:off x="72824" y="5668541"/>
            <a:ext cx="4515000" cy="321306"/>
          </a:xfrm>
          <a:prstGeom prst="rect">
            <a:avLst/>
          </a:prstGeom>
          <a:noFill/>
          <a:ln>
            <a:noFill/>
          </a:ln>
        </p:spPr>
        <p:txBody>
          <a:bodyPr spcFirstLastPara="1" wrap="square" lIns="0" tIns="0" rIns="0" bIns="0" anchor="t" anchorCtr="0">
            <a:spAutoFit/>
          </a:bodyPr>
          <a:lstStyle/>
          <a:p>
            <a:pPr marL="12700" lvl="0" indent="0" algn="l" rtl="0">
              <a:lnSpc>
                <a:spcPct val="116111"/>
              </a:lnSpc>
              <a:spcBef>
                <a:spcPts val="0"/>
              </a:spcBef>
              <a:spcAft>
                <a:spcPts val="0"/>
              </a:spcAft>
              <a:buSzPts val="1400"/>
              <a:buNone/>
            </a:pPr>
            <a:r>
              <a:rPr lang="en-US"/>
              <a:t>Fei-Fei Li &amp; Justin Johnson &amp; Serena Yeung</a:t>
            </a:r>
            <a:endParaRPr/>
          </a:p>
        </p:txBody>
      </p:sp>
      <p:sp>
        <p:nvSpPr>
          <p:cNvPr id="461" name="Google Shape;461;p55"/>
          <p:cNvSpPr txBox="1">
            <a:spLocks noGrp="1"/>
          </p:cNvSpPr>
          <p:nvPr>
            <p:ph type="ftr" idx="11"/>
          </p:nvPr>
        </p:nvSpPr>
        <p:spPr>
          <a:xfrm>
            <a:off x="5105644" y="4811291"/>
            <a:ext cx="1117600" cy="281304"/>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Clr>
                <a:srgbClr val="000000"/>
              </a:buClr>
              <a:buSzPts val="1400"/>
              <a:buFont typeface="Arial"/>
              <a:buNone/>
            </a:pPr>
            <a:endParaRPr sz="1800" b="0" i="0" u="none" strike="noStrike" cap="none">
              <a:solidFill>
                <a:schemeClr val="lt1"/>
              </a:solidFill>
              <a:latin typeface="Arial"/>
              <a:ea typeface="Arial"/>
              <a:cs typeface="Arial"/>
              <a:sym typeface="Arial"/>
            </a:endParaRPr>
          </a:p>
        </p:txBody>
      </p:sp>
      <p:sp>
        <p:nvSpPr>
          <p:cNvPr id="462" name="Google Shape;462;p55"/>
          <p:cNvSpPr txBox="1">
            <a:spLocks noGrp="1"/>
          </p:cNvSpPr>
          <p:nvPr>
            <p:ph type="sldNum" idx="12"/>
          </p:nvPr>
        </p:nvSpPr>
        <p:spPr>
          <a:xfrm>
            <a:off x="6285991" y="4808386"/>
            <a:ext cx="389400" cy="277200"/>
          </a:xfrm>
          <a:prstGeom prst="rect">
            <a:avLst/>
          </a:prstGeom>
          <a:noFill/>
          <a:ln>
            <a:noFill/>
          </a:ln>
        </p:spPr>
        <p:txBody>
          <a:bodyPr spcFirstLastPara="1" wrap="square" lIns="0" tIns="0" rIns="0" bIns="0" anchor="t" anchorCtr="0">
            <a:spAutoFit/>
          </a:bodyPr>
          <a:lstStyle/>
          <a:p>
            <a:pPr marL="96520" marR="0" lvl="0" indent="0" algn="l" rtl="0">
              <a:lnSpc>
                <a:spcPct val="116111"/>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Arial"/>
                <a:ea typeface="Arial"/>
                <a:cs typeface="Arial"/>
                <a:sym typeface="Arial"/>
              </a:rPr>
              <a:t>35</a:t>
            </a:fld>
            <a:endParaRPr sz="1800" b="0" i="0" u="none" strike="noStrike" cap="none">
              <a:solidFill>
                <a:schemeClr val="lt1"/>
              </a:solidFill>
              <a:latin typeface="Arial"/>
              <a:ea typeface="Arial"/>
              <a:cs typeface="Arial"/>
              <a:sym typeface="Arial"/>
            </a:endParaRPr>
          </a:p>
        </p:txBody>
      </p:sp>
      <p:sp>
        <p:nvSpPr>
          <p:cNvPr id="463" name="Google Shape;463;p55"/>
          <p:cNvSpPr txBox="1">
            <a:spLocks noGrp="1"/>
          </p:cNvSpPr>
          <p:nvPr>
            <p:ph type="title"/>
          </p:nvPr>
        </p:nvSpPr>
        <p:spPr>
          <a:xfrm>
            <a:off x="456455" y="338938"/>
            <a:ext cx="82311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Softmax Classifier </a:t>
            </a:r>
            <a:endParaRPr b="1"/>
          </a:p>
          <a:p>
            <a:pPr marL="12700" lvl="0" indent="0" algn="l" rtl="0">
              <a:lnSpc>
                <a:spcPct val="100000"/>
              </a:lnSpc>
              <a:spcBef>
                <a:spcPts val="0"/>
              </a:spcBef>
              <a:spcAft>
                <a:spcPts val="0"/>
              </a:spcAft>
              <a:buSzPts val="1400"/>
              <a:buNone/>
            </a:pPr>
            <a:r>
              <a:rPr lang="en-US"/>
              <a:t>(Multinomial Logistic Regression)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56"/>
          <p:cNvSpPr txBox="1"/>
          <p:nvPr/>
        </p:nvSpPr>
        <p:spPr>
          <a:xfrm>
            <a:off x="198149" y="3301169"/>
            <a:ext cx="549900" cy="1551600"/>
          </a:xfrm>
          <a:prstGeom prst="rect">
            <a:avLst/>
          </a:prstGeom>
          <a:noFill/>
          <a:ln>
            <a:noFill/>
          </a:ln>
        </p:spPr>
        <p:txBody>
          <a:bodyPr spcFirstLastPara="1" wrap="square" lIns="0" tIns="13325" rIns="0" bIns="0" anchor="t" anchorCtr="0">
            <a:spAutoFit/>
          </a:bodyPr>
          <a:lstStyle/>
          <a:p>
            <a:pPr marL="12700" marR="5080" lvl="0" indent="0" algn="just" rtl="0">
              <a:lnSpc>
                <a:spcPct val="158200"/>
              </a:lnSpc>
              <a:spcBef>
                <a:spcPts val="0"/>
              </a:spcBef>
              <a:spcAft>
                <a:spcPts val="0"/>
              </a:spcAft>
              <a:buNone/>
            </a:pPr>
            <a:r>
              <a:rPr lang="en-US" sz="2400" b="0" i="0" u="none" strike="noStrike" cap="none">
                <a:solidFill>
                  <a:schemeClr val="dk1"/>
                </a:solidFill>
                <a:latin typeface="Arial"/>
                <a:ea typeface="Arial"/>
                <a:cs typeface="Arial"/>
                <a:sym typeface="Arial"/>
              </a:rPr>
              <a:t>cat  car  frog</a:t>
            </a:r>
            <a:endParaRPr sz="2400" b="0" i="0" u="none" strike="noStrike" cap="none">
              <a:solidFill>
                <a:schemeClr val="dk1"/>
              </a:solidFill>
              <a:latin typeface="Arial"/>
              <a:ea typeface="Arial"/>
              <a:cs typeface="Arial"/>
              <a:sym typeface="Arial"/>
            </a:endParaRPr>
          </a:p>
        </p:txBody>
      </p:sp>
      <p:sp>
        <p:nvSpPr>
          <p:cNvPr id="469" name="Google Shape;469;p56"/>
          <p:cNvSpPr txBox="1"/>
          <p:nvPr/>
        </p:nvSpPr>
        <p:spPr>
          <a:xfrm>
            <a:off x="1648542" y="3229957"/>
            <a:ext cx="681990" cy="1625600"/>
          </a:xfrm>
          <a:prstGeom prst="rect">
            <a:avLst/>
          </a:prstGeom>
          <a:noFill/>
          <a:ln>
            <a:noFill/>
          </a:ln>
        </p:spPr>
        <p:txBody>
          <a:bodyPr spcFirstLastPara="1" wrap="square" lIns="0" tIns="88900" rIns="0" bIns="0" anchor="t" anchorCtr="0">
            <a:spAutoFit/>
          </a:bodyPr>
          <a:lstStyle/>
          <a:p>
            <a:pPr marL="88265" marR="0" lvl="0" indent="0" algn="l" rtl="0">
              <a:lnSpc>
                <a:spcPct val="100000"/>
              </a:lnSpc>
              <a:spcBef>
                <a:spcPts val="0"/>
              </a:spcBef>
              <a:spcAft>
                <a:spcPts val="0"/>
              </a:spcAft>
              <a:buNone/>
            </a:pPr>
            <a:r>
              <a:rPr lang="en-US" sz="3000" b="1" i="0" u="none" strike="noStrike" cap="none">
                <a:solidFill>
                  <a:schemeClr val="dk1"/>
                </a:solidFill>
                <a:latin typeface="Arial"/>
                <a:ea typeface="Arial"/>
                <a:cs typeface="Arial"/>
                <a:sym typeface="Arial"/>
              </a:rPr>
              <a:t>3.2</a:t>
            </a:r>
            <a:endParaRPr sz="3000" b="0" i="0" u="none" strike="noStrike" cap="none">
              <a:solidFill>
                <a:schemeClr val="dk1"/>
              </a:solidFill>
              <a:latin typeface="Arial"/>
              <a:ea typeface="Arial"/>
              <a:cs typeface="Arial"/>
              <a:sym typeface="Arial"/>
            </a:endParaRPr>
          </a:p>
          <a:p>
            <a:pPr marL="88265"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5.1</a:t>
            </a:r>
            <a:endParaRPr sz="3000" b="0" i="0" u="none" strike="noStrike" cap="none">
              <a:solidFill>
                <a:schemeClr val="dk1"/>
              </a:solidFill>
              <a:latin typeface="Arial"/>
              <a:ea typeface="Arial"/>
              <a:cs typeface="Arial"/>
              <a:sym typeface="Arial"/>
            </a:endParaRPr>
          </a:p>
          <a:p>
            <a:pPr marL="12700" marR="0" lvl="0" indent="0" algn="l" rtl="0">
              <a:lnSpc>
                <a:spcPct val="100000"/>
              </a:lnSpc>
              <a:spcBef>
                <a:spcPts val="600"/>
              </a:spcBef>
              <a:spcAft>
                <a:spcPts val="0"/>
              </a:spcAft>
              <a:buNone/>
            </a:pPr>
            <a:r>
              <a:rPr lang="en-US" sz="3000" b="0" i="0" u="none" strike="noStrike" cap="none">
                <a:solidFill>
                  <a:schemeClr val="dk1"/>
                </a:solidFill>
                <a:latin typeface="Arial"/>
                <a:ea typeface="Arial"/>
                <a:cs typeface="Arial"/>
                <a:sym typeface="Arial"/>
              </a:rPr>
              <a:t>-1.7</a:t>
            </a:r>
            <a:endParaRPr sz="3000" b="0" i="0" u="none" strike="noStrike" cap="none">
              <a:solidFill>
                <a:schemeClr val="dk1"/>
              </a:solidFill>
              <a:latin typeface="Arial"/>
              <a:ea typeface="Arial"/>
              <a:cs typeface="Arial"/>
              <a:sym typeface="Arial"/>
            </a:endParaRPr>
          </a:p>
        </p:txBody>
      </p:sp>
      <p:sp>
        <p:nvSpPr>
          <p:cNvPr id="470" name="Google Shape;470;p56"/>
          <p:cNvSpPr/>
          <p:nvPr/>
        </p:nvSpPr>
        <p:spPr>
          <a:xfrm>
            <a:off x="1388334" y="1934273"/>
            <a:ext cx="1177410" cy="115289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471" name="Google Shape;471;p56"/>
          <p:cNvGrpSpPr/>
          <p:nvPr/>
        </p:nvGrpSpPr>
        <p:grpSpPr>
          <a:xfrm>
            <a:off x="2858069" y="2148510"/>
            <a:ext cx="1794510" cy="365125"/>
            <a:chOff x="2858069" y="1291259"/>
            <a:chExt cx="1794510" cy="365125"/>
          </a:xfrm>
        </p:grpSpPr>
        <p:sp>
          <p:nvSpPr>
            <p:cNvPr id="472" name="Google Shape;472;p56"/>
            <p:cNvSpPr/>
            <p:nvPr/>
          </p:nvSpPr>
          <p:spPr>
            <a:xfrm>
              <a:off x="2862819" y="1296022"/>
              <a:ext cx="1784893" cy="35549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73" name="Google Shape;473;p56"/>
            <p:cNvSpPr/>
            <p:nvPr/>
          </p:nvSpPr>
          <p:spPr>
            <a:xfrm>
              <a:off x="2858069" y="1291259"/>
              <a:ext cx="1794510" cy="365125"/>
            </a:xfrm>
            <a:custGeom>
              <a:avLst/>
              <a:gdLst/>
              <a:ahLst/>
              <a:cxnLst/>
              <a:rect l="l" t="t" r="r" b="b"/>
              <a:pathLst>
                <a:path w="1794510" h="365125" extrusionOk="0">
                  <a:moveTo>
                    <a:pt x="0" y="0"/>
                  </a:moveTo>
                  <a:lnTo>
                    <a:pt x="1794396" y="0"/>
                  </a:lnTo>
                  <a:lnTo>
                    <a:pt x="1794396" y="365024"/>
                  </a:lnTo>
                  <a:lnTo>
                    <a:pt x="0" y="365024"/>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4" name="Google Shape;474;p56"/>
          <p:cNvGrpSpPr/>
          <p:nvPr/>
        </p:nvGrpSpPr>
        <p:grpSpPr>
          <a:xfrm>
            <a:off x="5095865" y="2100699"/>
            <a:ext cx="2896235" cy="502284"/>
            <a:chOff x="5095864" y="1243449"/>
            <a:chExt cx="2896235" cy="502284"/>
          </a:xfrm>
        </p:grpSpPr>
        <p:sp>
          <p:nvSpPr>
            <p:cNvPr id="475" name="Google Shape;475;p56"/>
            <p:cNvSpPr/>
            <p:nvPr/>
          </p:nvSpPr>
          <p:spPr>
            <a:xfrm>
              <a:off x="5100639" y="1248212"/>
              <a:ext cx="2868338" cy="4922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76" name="Google Shape;476;p56"/>
            <p:cNvSpPr/>
            <p:nvPr/>
          </p:nvSpPr>
          <p:spPr>
            <a:xfrm>
              <a:off x="5095864" y="1243449"/>
              <a:ext cx="2896235" cy="502284"/>
            </a:xfrm>
            <a:custGeom>
              <a:avLst/>
              <a:gdLst/>
              <a:ahLst/>
              <a:cxnLst/>
              <a:rect l="l" t="t" r="r" b="b"/>
              <a:pathLst>
                <a:path w="2896234" h="502285" extrusionOk="0">
                  <a:moveTo>
                    <a:pt x="0" y="0"/>
                  </a:moveTo>
                  <a:lnTo>
                    <a:pt x="2896094" y="0"/>
                  </a:lnTo>
                  <a:lnTo>
                    <a:pt x="2896094" y="501761"/>
                  </a:lnTo>
                  <a:lnTo>
                    <a:pt x="0" y="501761"/>
                  </a:lnTo>
                  <a:lnTo>
                    <a:pt x="0" y="0"/>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77" name="Google Shape;477;p56"/>
          <p:cNvSpPr txBox="1"/>
          <p:nvPr/>
        </p:nvSpPr>
        <p:spPr>
          <a:xfrm>
            <a:off x="2726122" y="1589580"/>
            <a:ext cx="6088380" cy="1073356"/>
          </a:xfrm>
          <a:prstGeom prst="rect">
            <a:avLst/>
          </a:prstGeom>
          <a:noFill/>
          <a:ln>
            <a:noFill/>
          </a:ln>
        </p:spPr>
        <p:txBody>
          <a:bodyPr spcFirstLastPara="1" wrap="square" lIns="0" tIns="1581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Want to interpret raw classifier scores as </a:t>
            </a:r>
            <a:r>
              <a:rPr lang="en-US" sz="1800" b="1" i="0" u="none" strike="noStrike" cap="none">
                <a:solidFill>
                  <a:schemeClr val="dk1"/>
                </a:solidFill>
                <a:latin typeface="Arial"/>
                <a:ea typeface="Arial"/>
                <a:cs typeface="Arial"/>
                <a:sym typeface="Arial"/>
              </a:rPr>
              <a:t>probabilities</a:t>
            </a:r>
            <a:endParaRPr sz="1800" b="0" i="0" u="none" strike="noStrike" cap="none">
              <a:solidFill>
                <a:schemeClr val="dk1"/>
              </a:solidFill>
              <a:latin typeface="Arial"/>
              <a:ea typeface="Arial"/>
              <a:cs typeface="Arial"/>
              <a:sym typeface="Arial"/>
            </a:endParaRPr>
          </a:p>
          <a:p>
            <a:pPr marL="5394325" marR="5080" lvl="0" indent="14604" algn="r" rtl="0">
              <a:lnSpc>
                <a:spcPct val="117857"/>
              </a:lnSpc>
              <a:spcBef>
                <a:spcPts val="975"/>
              </a:spcBef>
              <a:spcAft>
                <a:spcPts val="0"/>
              </a:spcAft>
              <a:buNone/>
            </a:pPr>
            <a:r>
              <a:rPr lang="en-US" sz="1400" b="0" i="0" u="none" strike="noStrike" cap="none">
                <a:solidFill>
                  <a:schemeClr val="dk1"/>
                </a:solidFill>
                <a:latin typeface="Arial"/>
                <a:ea typeface="Arial"/>
                <a:cs typeface="Arial"/>
                <a:sym typeface="Arial"/>
              </a:rPr>
              <a:t>Softmax  Function</a:t>
            </a:r>
            <a:endParaRPr sz="1400" b="0" i="0" u="none" strike="noStrike" cap="none">
              <a:solidFill>
                <a:schemeClr val="dk1"/>
              </a:solidFill>
              <a:latin typeface="Arial"/>
              <a:ea typeface="Arial"/>
              <a:cs typeface="Arial"/>
              <a:sym typeface="Arial"/>
            </a:endParaRPr>
          </a:p>
        </p:txBody>
      </p:sp>
      <p:sp>
        <p:nvSpPr>
          <p:cNvPr id="478" name="Google Shape;478;p56"/>
          <p:cNvSpPr/>
          <p:nvPr/>
        </p:nvSpPr>
        <p:spPr>
          <a:xfrm>
            <a:off x="4127875" y="3563024"/>
            <a:ext cx="3864300" cy="502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79" name="Google Shape;479;p56"/>
          <p:cNvSpPr/>
          <p:nvPr/>
        </p:nvSpPr>
        <p:spPr>
          <a:xfrm>
            <a:off x="4315184" y="4959501"/>
            <a:ext cx="2639100" cy="6981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80" name="Google Shape;480;p56"/>
          <p:cNvSpPr txBox="1"/>
          <p:nvPr/>
        </p:nvSpPr>
        <p:spPr>
          <a:xfrm>
            <a:off x="4122225" y="3199238"/>
            <a:ext cx="3772800" cy="274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700" b="0" i="0" u="none" strike="noStrike" cap="none">
                <a:solidFill>
                  <a:schemeClr val="dk1"/>
                </a:solidFill>
                <a:latin typeface="Arial"/>
                <a:ea typeface="Arial"/>
                <a:cs typeface="Arial"/>
                <a:sym typeface="Arial"/>
              </a:rPr>
              <a:t>Maximize probability of correct class</a:t>
            </a:r>
            <a:endParaRPr sz="1700" b="0" i="0" u="none" strike="noStrike" cap="none">
              <a:solidFill>
                <a:schemeClr val="dk1"/>
              </a:solidFill>
              <a:latin typeface="Arial"/>
              <a:ea typeface="Arial"/>
              <a:cs typeface="Arial"/>
              <a:sym typeface="Arial"/>
            </a:endParaRPr>
          </a:p>
        </p:txBody>
      </p:sp>
      <p:sp>
        <p:nvSpPr>
          <p:cNvPr id="481" name="Google Shape;481;p56"/>
          <p:cNvSpPr txBox="1">
            <a:spLocks noGrp="1"/>
          </p:cNvSpPr>
          <p:nvPr>
            <p:ph type="sldNum" idx="12"/>
          </p:nvPr>
        </p:nvSpPr>
        <p:spPr>
          <a:xfrm>
            <a:off x="6588693" y="4651476"/>
            <a:ext cx="438900" cy="277200"/>
          </a:xfrm>
          <a:prstGeom prst="rect">
            <a:avLst/>
          </a:prstGeom>
          <a:noFill/>
          <a:ln>
            <a:noFill/>
          </a:ln>
        </p:spPr>
        <p:txBody>
          <a:bodyPr spcFirstLastPara="1" wrap="square" lIns="0" tIns="0" rIns="0" bIns="0" anchor="t" anchorCtr="0">
            <a:spAutoFit/>
          </a:bodyPr>
          <a:lstStyle/>
          <a:p>
            <a:pPr marL="96520" marR="0" lvl="0" indent="0" algn="l" rtl="0">
              <a:lnSpc>
                <a:spcPct val="116111"/>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Arial"/>
                <a:ea typeface="Arial"/>
                <a:cs typeface="Arial"/>
                <a:sym typeface="Arial"/>
              </a:rPr>
              <a:t>36</a:t>
            </a:fld>
            <a:endParaRPr sz="1800" b="0" i="0" u="none" strike="noStrike" cap="none">
              <a:solidFill>
                <a:schemeClr val="lt1"/>
              </a:solidFill>
              <a:latin typeface="Arial"/>
              <a:ea typeface="Arial"/>
              <a:cs typeface="Arial"/>
              <a:sym typeface="Arial"/>
            </a:endParaRPr>
          </a:p>
        </p:txBody>
      </p:sp>
      <p:sp>
        <p:nvSpPr>
          <p:cNvPr id="482" name="Google Shape;482;p56"/>
          <p:cNvSpPr txBox="1"/>
          <p:nvPr/>
        </p:nvSpPr>
        <p:spPr>
          <a:xfrm>
            <a:off x="4188037" y="4494575"/>
            <a:ext cx="2896200" cy="274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700" b="0" i="0" u="none" strike="noStrike" cap="none">
                <a:solidFill>
                  <a:schemeClr val="dk1"/>
                </a:solidFill>
                <a:latin typeface="Arial"/>
                <a:ea typeface="Arial"/>
                <a:cs typeface="Arial"/>
                <a:sym typeface="Arial"/>
              </a:rPr>
              <a:t>Putting it all together:</a:t>
            </a:r>
            <a:endParaRPr sz="1700" b="0" i="0" u="none" strike="noStrike" cap="none">
              <a:solidFill>
                <a:schemeClr val="dk1"/>
              </a:solidFill>
              <a:latin typeface="Arial"/>
              <a:ea typeface="Arial"/>
              <a:cs typeface="Arial"/>
              <a:sym typeface="Arial"/>
            </a:endParaRPr>
          </a:p>
        </p:txBody>
      </p:sp>
      <p:sp>
        <p:nvSpPr>
          <p:cNvPr id="483" name="Google Shape;483;p56"/>
          <p:cNvSpPr txBox="1">
            <a:spLocks noGrp="1"/>
          </p:cNvSpPr>
          <p:nvPr>
            <p:ph type="title"/>
          </p:nvPr>
        </p:nvSpPr>
        <p:spPr>
          <a:xfrm>
            <a:off x="456455" y="338938"/>
            <a:ext cx="82311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Softmax Classifier </a:t>
            </a:r>
            <a:endParaRPr b="1"/>
          </a:p>
          <a:p>
            <a:pPr marL="12700" lvl="0" indent="0" algn="l" rtl="0">
              <a:lnSpc>
                <a:spcPct val="100000"/>
              </a:lnSpc>
              <a:spcBef>
                <a:spcPts val="0"/>
              </a:spcBef>
              <a:spcAft>
                <a:spcPts val="0"/>
              </a:spcAft>
              <a:buSzPts val="1400"/>
              <a:buNone/>
            </a:pPr>
            <a:r>
              <a:rPr lang="en-US"/>
              <a:t>(Multinomial Logistic Regression)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87"/>
        <p:cNvGrpSpPr/>
        <p:nvPr/>
      </p:nvGrpSpPr>
      <p:grpSpPr>
        <a:xfrm>
          <a:off x="0" y="0"/>
          <a:ext cx="0" cy="0"/>
          <a:chOff x="0" y="0"/>
          <a:chExt cx="0" cy="0"/>
        </a:xfrm>
      </p:grpSpPr>
      <p:sp>
        <p:nvSpPr>
          <p:cNvPr id="488" name="Google Shape;488;p57"/>
          <p:cNvSpPr txBox="1">
            <a:spLocks noGrp="1"/>
          </p:cNvSpPr>
          <p:nvPr>
            <p:ph type="title"/>
          </p:nvPr>
        </p:nvSpPr>
        <p:spPr>
          <a:xfrm>
            <a:off x="802640" y="158750"/>
            <a:ext cx="83007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Whole Picture &amp; CE Loss Calculation</a:t>
            </a:r>
            <a:endParaRPr b="1"/>
          </a:p>
        </p:txBody>
      </p:sp>
      <p:pic>
        <p:nvPicPr>
          <p:cNvPr id="489" name="Google Shape;489;p57"/>
          <p:cNvPicPr preferRelativeResize="0"/>
          <p:nvPr/>
        </p:nvPicPr>
        <p:blipFill rotWithShape="1">
          <a:blip r:embed="rId3">
            <a:alphaModFix/>
          </a:blip>
          <a:srcRect/>
          <a:stretch/>
        </p:blipFill>
        <p:spPr>
          <a:xfrm>
            <a:off x="523436" y="1526074"/>
            <a:ext cx="4242301" cy="3056341"/>
          </a:xfrm>
          <a:prstGeom prst="rect">
            <a:avLst/>
          </a:prstGeom>
          <a:noFill/>
          <a:ln>
            <a:noFill/>
          </a:ln>
        </p:spPr>
      </p:pic>
      <p:pic>
        <p:nvPicPr>
          <p:cNvPr id="490" name="Google Shape;490;p57"/>
          <p:cNvPicPr preferRelativeResize="0"/>
          <p:nvPr/>
        </p:nvPicPr>
        <p:blipFill rotWithShape="1">
          <a:blip r:embed="rId4">
            <a:alphaModFix/>
          </a:blip>
          <a:srcRect/>
          <a:stretch/>
        </p:blipFill>
        <p:spPr>
          <a:xfrm>
            <a:off x="4688919" y="1890847"/>
            <a:ext cx="4045569" cy="1906403"/>
          </a:xfrm>
          <a:prstGeom prst="rect">
            <a:avLst/>
          </a:prstGeom>
          <a:noFill/>
          <a:ln>
            <a:noFill/>
          </a:ln>
        </p:spPr>
      </p:pic>
      <p:sp>
        <p:nvSpPr>
          <p:cNvPr id="491" name="Google Shape;491;p57"/>
          <p:cNvSpPr txBox="1"/>
          <p:nvPr/>
        </p:nvSpPr>
        <p:spPr>
          <a:xfrm>
            <a:off x="1143784" y="5103137"/>
            <a:ext cx="19827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none" strike="noStrike" cap="none">
                <a:solidFill>
                  <a:srgbClr val="000000"/>
                </a:solidFill>
                <a:latin typeface="Calibri"/>
                <a:ea typeface="Calibri"/>
                <a:cs typeface="Calibri"/>
                <a:sym typeface="Calibri"/>
              </a:rPr>
              <a:t>Total loss:  </a:t>
            </a:r>
            <a:endParaRPr sz="2400" b="1"/>
          </a:p>
        </p:txBody>
      </p:sp>
      <p:pic>
        <p:nvPicPr>
          <p:cNvPr id="492" name="Google Shape;492;p57"/>
          <p:cNvPicPr preferRelativeResize="0"/>
          <p:nvPr/>
        </p:nvPicPr>
        <p:blipFill rotWithShape="1">
          <a:blip r:embed="rId5">
            <a:alphaModFix/>
          </a:blip>
          <a:srcRect/>
          <a:stretch/>
        </p:blipFill>
        <p:spPr>
          <a:xfrm>
            <a:off x="2871051" y="4816623"/>
            <a:ext cx="5231950" cy="1222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58"/>
          <p:cNvSpPr txBox="1">
            <a:spLocks noGrp="1"/>
          </p:cNvSpPr>
          <p:nvPr>
            <p:ph type="title"/>
          </p:nvPr>
        </p:nvSpPr>
        <p:spPr>
          <a:xfrm>
            <a:off x="3234629" y="479101"/>
            <a:ext cx="34074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000" b="1" i="0">
                <a:latin typeface="Calibri"/>
                <a:ea typeface="Calibri"/>
                <a:cs typeface="Calibri"/>
                <a:sym typeface="Calibri"/>
              </a:rPr>
              <a:t>Optimization</a:t>
            </a:r>
            <a:endParaRPr sz="4000" b="1" i="0">
              <a:latin typeface="Calibri"/>
              <a:ea typeface="Calibri"/>
              <a:cs typeface="Calibri"/>
              <a:sym typeface="Calibri"/>
            </a:endParaRPr>
          </a:p>
        </p:txBody>
      </p:sp>
      <p:sp>
        <p:nvSpPr>
          <p:cNvPr id="498" name="Google Shape;498;p58"/>
          <p:cNvSpPr txBox="1">
            <a:spLocks noGrp="1"/>
          </p:cNvSpPr>
          <p:nvPr>
            <p:ph type="ftr" idx="11"/>
          </p:nvPr>
        </p:nvSpPr>
        <p:spPr>
          <a:xfrm>
            <a:off x="5105644" y="5668541"/>
            <a:ext cx="1117500" cy="321306"/>
          </a:xfrm>
          <a:prstGeom prst="rect">
            <a:avLst/>
          </a:prstGeom>
          <a:noFill/>
          <a:ln>
            <a:noFill/>
          </a:ln>
        </p:spPr>
        <p:txBody>
          <a:bodyPr spcFirstLastPara="1" wrap="square" lIns="0" tIns="0" rIns="0" bIns="0" anchor="t" anchorCtr="0">
            <a:spAutoFit/>
          </a:bodyPr>
          <a:lstStyle/>
          <a:p>
            <a:pPr marL="12700" lvl="0" indent="0" algn="l" rtl="0">
              <a:lnSpc>
                <a:spcPct val="116111"/>
              </a:lnSpc>
              <a:spcBef>
                <a:spcPts val="0"/>
              </a:spcBef>
              <a:spcAft>
                <a:spcPts val="0"/>
              </a:spcAft>
              <a:buSzPts val="1400"/>
              <a:buNone/>
            </a:pPr>
            <a:r>
              <a:rPr lang="en-US"/>
              <a:t>Lecture 3 -</a:t>
            </a:r>
            <a:endParaRPr/>
          </a:p>
        </p:txBody>
      </p:sp>
      <p:sp>
        <p:nvSpPr>
          <p:cNvPr id="499" name="Google Shape;499;p58"/>
          <p:cNvSpPr txBox="1">
            <a:spLocks noGrp="1"/>
          </p:cNvSpPr>
          <p:nvPr>
            <p:ph type="sldNum" idx="12"/>
          </p:nvPr>
        </p:nvSpPr>
        <p:spPr>
          <a:xfrm>
            <a:off x="6285991" y="5665636"/>
            <a:ext cx="389400" cy="321306"/>
          </a:xfrm>
          <a:prstGeom prst="rect">
            <a:avLst/>
          </a:prstGeom>
          <a:noFill/>
          <a:ln>
            <a:noFill/>
          </a:ln>
        </p:spPr>
        <p:txBody>
          <a:bodyPr spcFirstLastPara="1" wrap="square" lIns="0" tIns="0" rIns="0" bIns="0" anchor="t" anchorCtr="0">
            <a:spAutoFit/>
          </a:bodyPr>
          <a:lstStyle/>
          <a:p>
            <a:pPr marL="96520" lvl="0" indent="0" algn="l" rtl="0">
              <a:lnSpc>
                <a:spcPct val="116111"/>
              </a:lnSpc>
              <a:spcBef>
                <a:spcPts val="0"/>
              </a:spcBef>
              <a:spcAft>
                <a:spcPts val="0"/>
              </a:spcAft>
              <a:buSzPts val="1800"/>
              <a:buNone/>
            </a:pPr>
            <a:fld id="{00000000-1234-1234-1234-123412341234}" type="slidenum">
              <a:rPr lang="en-US"/>
              <a:t>38</a:t>
            </a:fld>
            <a:endParaRPr/>
          </a:p>
        </p:txBody>
      </p:sp>
      <p:sp>
        <p:nvSpPr>
          <p:cNvPr id="500" name="Google Shape;500;p58"/>
          <p:cNvSpPr txBox="1"/>
          <p:nvPr/>
        </p:nvSpPr>
        <p:spPr>
          <a:xfrm>
            <a:off x="7634618" y="5668541"/>
            <a:ext cx="143319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FFFF"/>
                </a:solidFill>
                <a:latin typeface="Arial"/>
                <a:ea typeface="Arial"/>
                <a:cs typeface="Arial"/>
                <a:sym typeface="Arial"/>
              </a:rPr>
              <a:t>April 10, 2018</a:t>
            </a:r>
            <a:endParaRPr sz="1800" b="0" i="0" u="none" strike="noStrike" cap="none">
              <a:solidFill>
                <a:schemeClr val="dk1"/>
              </a:solidFill>
              <a:latin typeface="Arial"/>
              <a:ea typeface="Arial"/>
              <a:cs typeface="Arial"/>
              <a:sym typeface="Arial"/>
            </a:endParaRPr>
          </a:p>
        </p:txBody>
      </p:sp>
      <p:sp>
        <p:nvSpPr>
          <p:cNvPr id="501" name="Google Shape;501;p58"/>
          <p:cNvSpPr txBox="1"/>
          <p:nvPr/>
        </p:nvSpPr>
        <p:spPr>
          <a:xfrm>
            <a:off x="529218" y="1519910"/>
            <a:ext cx="8300700" cy="30777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4000" b="0" i="0" u="none" strike="noStrike" cap="none">
                <a:solidFill>
                  <a:schemeClr val="dk1"/>
                </a:solidFill>
                <a:latin typeface="Calibri"/>
                <a:ea typeface="Calibri"/>
                <a:cs typeface="Calibri"/>
                <a:sym typeface="Calibri"/>
              </a:rPr>
              <a:t>Find the W and b that will give the total loss minimum.</a:t>
            </a:r>
            <a:endParaRPr/>
          </a:p>
          <a:p>
            <a:pPr marL="0" marR="0" lvl="0" indent="0" algn="l" rtl="0">
              <a:lnSpc>
                <a:spcPct val="100000"/>
              </a:lnSpc>
              <a:spcBef>
                <a:spcPts val="0"/>
              </a:spcBef>
              <a:spcAft>
                <a:spcPts val="0"/>
              </a:spcAft>
              <a:buClr>
                <a:srgbClr val="000000"/>
              </a:buClr>
              <a:buSzPts val="1400"/>
              <a:buFont typeface="Arial"/>
              <a:buNone/>
            </a:pPr>
            <a:endParaRPr sz="4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4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4000" b="0" i="0" u="none" strike="noStrike" cap="none">
                <a:solidFill>
                  <a:schemeClr val="dk1"/>
                </a:solidFill>
                <a:latin typeface="Calibri"/>
                <a:ea typeface="Calibri"/>
                <a:cs typeface="Calibri"/>
                <a:sym typeface="Calibri"/>
              </a:rPr>
              <a:t>How?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6" name="Google Shape;506;p59"/>
          <p:cNvSpPr txBox="1">
            <a:spLocks noGrp="1"/>
          </p:cNvSpPr>
          <p:nvPr>
            <p:ph type="title"/>
          </p:nvPr>
        </p:nvSpPr>
        <p:spPr>
          <a:xfrm>
            <a:off x="2148331" y="607683"/>
            <a:ext cx="4137660" cy="628377"/>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4000" b="1" i="0">
                <a:solidFill>
                  <a:srgbClr val="38761D"/>
                </a:solidFill>
                <a:latin typeface="Calibri"/>
                <a:ea typeface="Calibri"/>
                <a:cs typeface="Calibri"/>
                <a:sym typeface="Calibri"/>
              </a:rPr>
              <a:t>Follow the slope</a:t>
            </a:r>
            <a:endParaRPr sz="4000" b="1" i="0">
              <a:solidFill>
                <a:srgbClr val="38761D"/>
              </a:solidFill>
              <a:latin typeface="Calibri"/>
              <a:ea typeface="Calibri"/>
              <a:cs typeface="Calibri"/>
              <a:sym typeface="Calibri"/>
            </a:endParaRPr>
          </a:p>
        </p:txBody>
      </p:sp>
      <p:grpSp>
        <p:nvGrpSpPr>
          <p:cNvPr id="507" name="Google Shape;507;p59"/>
          <p:cNvGrpSpPr/>
          <p:nvPr/>
        </p:nvGrpSpPr>
        <p:grpSpPr>
          <a:xfrm>
            <a:off x="1702015" y="1663809"/>
            <a:ext cx="5478489" cy="3650907"/>
            <a:chOff x="1702014" y="806558"/>
            <a:chExt cx="5478489" cy="3650907"/>
          </a:xfrm>
        </p:grpSpPr>
        <p:sp>
          <p:nvSpPr>
            <p:cNvPr id="508" name="Google Shape;508;p59"/>
            <p:cNvSpPr/>
            <p:nvPr/>
          </p:nvSpPr>
          <p:spPr>
            <a:xfrm>
              <a:off x="1702014" y="806558"/>
              <a:ext cx="5478489" cy="36509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09" name="Google Shape;509;p59"/>
            <p:cNvSpPr/>
            <p:nvPr/>
          </p:nvSpPr>
          <p:spPr>
            <a:xfrm>
              <a:off x="1936346" y="2835344"/>
              <a:ext cx="974948" cy="112629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10" name="Google Shape;510;p59"/>
            <p:cNvSpPr/>
            <p:nvPr/>
          </p:nvSpPr>
          <p:spPr>
            <a:xfrm>
              <a:off x="2558194" y="3961641"/>
              <a:ext cx="478790" cy="27305"/>
            </a:xfrm>
            <a:custGeom>
              <a:avLst/>
              <a:gdLst/>
              <a:ahLst/>
              <a:cxnLst/>
              <a:rect l="l" t="t" r="r" b="b"/>
              <a:pathLst>
                <a:path w="478789" h="27304" extrusionOk="0">
                  <a:moveTo>
                    <a:pt x="0" y="0"/>
                  </a:moveTo>
                  <a:lnTo>
                    <a:pt x="478674" y="27124"/>
                  </a:lnTo>
                </a:path>
              </a:pathLst>
            </a:custGeom>
            <a:noFill/>
            <a:ln w="1902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11" name="Google Shape;511;p59"/>
            <p:cNvSpPr/>
            <p:nvPr/>
          </p:nvSpPr>
          <p:spPr>
            <a:xfrm>
              <a:off x="3025568" y="3947842"/>
              <a:ext cx="107149" cy="8187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12" name="Google Shape;512;p59"/>
          <p:cNvSpPr txBox="1">
            <a:spLocks noGrp="1"/>
          </p:cNvSpPr>
          <p:nvPr>
            <p:ph type="ftr" idx="11"/>
          </p:nvPr>
        </p:nvSpPr>
        <p:spPr>
          <a:xfrm>
            <a:off x="5105644" y="5668541"/>
            <a:ext cx="1117500" cy="321306"/>
          </a:xfrm>
          <a:prstGeom prst="rect">
            <a:avLst/>
          </a:prstGeom>
          <a:noFill/>
          <a:ln>
            <a:noFill/>
          </a:ln>
        </p:spPr>
        <p:txBody>
          <a:bodyPr spcFirstLastPara="1" wrap="square" lIns="0" tIns="0" rIns="0" bIns="0" anchor="t" anchorCtr="0">
            <a:spAutoFit/>
          </a:bodyPr>
          <a:lstStyle/>
          <a:p>
            <a:pPr marL="12700" lvl="0" indent="0" algn="l" rtl="0">
              <a:lnSpc>
                <a:spcPct val="116111"/>
              </a:lnSpc>
              <a:spcBef>
                <a:spcPts val="0"/>
              </a:spcBef>
              <a:spcAft>
                <a:spcPts val="0"/>
              </a:spcAft>
              <a:buSzPts val="1400"/>
              <a:buNone/>
            </a:pPr>
            <a:r>
              <a:rPr lang="en-US"/>
              <a:t>Lecture 3 -</a:t>
            </a:r>
            <a:endParaRPr/>
          </a:p>
        </p:txBody>
      </p:sp>
      <p:sp>
        <p:nvSpPr>
          <p:cNvPr id="513" name="Google Shape;513;p59"/>
          <p:cNvSpPr txBox="1">
            <a:spLocks noGrp="1"/>
          </p:cNvSpPr>
          <p:nvPr>
            <p:ph type="sldNum" idx="12"/>
          </p:nvPr>
        </p:nvSpPr>
        <p:spPr>
          <a:xfrm>
            <a:off x="6285991" y="5665636"/>
            <a:ext cx="389400" cy="321306"/>
          </a:xfrm>
          <a:prstGeom prst="rect">
            <a:avLst/>
          </a:prstGeom>
          <a:noFill/>
          <a:ln>
            <a:noFill/>
          </a:ln>
        </p:spPr>
        <p:txBody>
          <a:bodyPr spcFirstLastPara="1" wrap="square" lIns="0" tIns="0" rIns="0" bIns="0" anchor="t" anchorCtr="0">
            <a:spAutoFit/>
          </a:bodyPr>
          <a:lstStyle/>
          <a:p>
            <a:pPr marL="96520" lvl="0" indent="0" algn="l" rtl="0">
              <a:lnSpc>
                <a:spcPct val="116111"/>
              </a:lnSpc>
              <a:spcBef>
                <a:spcPts val="0"/>
              </a:spcBef>
              <a:spcAft>
                <a:spcPts val="0"/>
              </a:spcAft>
              <a:buSzPts val="1800"/>
              <a:buNone/>
            </a:pPr>
            <a:fld id="{00000000-1234-1234-1234-123412341234}" type="slidenum">
              <a:rPr lang="en-US"/>
              <a:t>39</a:t>
            </a:fld>
            <a:endParaRPr/>
          </a:p>
        </p:txBody>
      </p:sp>
      <p:sp>
        <p:nvSpPr>
          <p:cNvPr id="514" name="Google Shape;514;p59"/>
          <p:cNvSpPr txBox="1"/>
          <p:nvPr/>
        </p:nvSpPr>
        <p:spPr>
          <a:xfrm>
            <a:off x="7634618" y="5668541"/>
            <a:ext cx="143319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rgbClr val="FFFFFF"/>
                </a:solidFill>
                <a:latin typeface="Arial"/>
                <a:ea typeface="Arial"/>
                <a:cs typeface="Arial"/>
                <a:sym typeface="Arial"/>
              </a:rPr>
              <a:t>April 10, 2018</a:t>
            </a:r>
            <a:endParaRPr sz="1800" b="0" i="0" u="none" strike="noStrike" cap="none">
              <a:solidFill>
                <a:schemeClr val="dk1"/>
              </a:solidFill>
              <a:latin typeface="Arial"/>
              <a:ea typeface="Arial"/>
              <a:cs typeface="Arial"/>
              <a:sym typeface="Arial"/>
            </a:endParaRPr>
          </a:p>
        </p:txBody>
      </p:sp>
      <p:sp>
        <p:nvSpPr>
          <p:cNvPr id="515" name="Google Shape;515;p59"/>
          <p:cNvSpPr txBox="1"/>
          <p:nvPr/>
        </p:nvSpPr>
        <p:spPr>
          <a:xfrm>
            <a:off x="1619768" y="5511747"/>
            <a:ext cx="6015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Calibri"/>
                <a:ea typeface="Calibri"/>
                <a:cs typeface="Calibri"/>
                <a:sym typeface="Calibri"/>
              </a:rPr>
              <a:t>Gradient Descent</a:t>
            </a:r>
            <a:endParaRPr sz="1600" b="1" i="0" u="none" strike="noStrike" cap="none">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30"/>
          <p:cNvSpPr txBox="1">
            <a:spLocks noGrp="1"/>
          </p:cNvSpPr>
          <p:nvPr>
            <p:ph type="title"/>
          </p:nvPr>
        </p:nvSpPr>
        <p:spPr>
          <a:xfrm>
            <a:off x="2410175" y="82550"/>
            <a:ext cx="43236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Preferred  skills</a:t>
            </a:r>
            <a:endParaRPr b="1"/>
          </a:p>
        </p:txBody>
      </p:sp>
      <p:sp>
        <p:nvSpPr>
          <p:cNvPr id="59" name="Google Shape;59;p30"/>
          <p:cNvSpPr txBox="1">
            <a:spLocks noGrp="1"/>
          </p:cNvSpPr>
          <p:nvPr>
            <p:ph type="body" idx="1"/>
          </p:nvPr>
        </p:nvSpPr>
        <p:spPr>
          <a:xfrm>
            <a:off x="421640" y="1437384"/>
            <a:ext cx="8300700" cy="2801400"/>
          </a:xfrm>
          <a:prstGeom prst="rect">
            <a:avLst/>
          </a:prstGeom>
          <a:noFill/>
          <a:ln>
            <a:noFill/>
          </a:ln>
        </p:spPr>
        <p:txBody>
          <a:bodyPr spcFirstLastPara="1" wrap="square" lIns="0" tIns="0" rIns="0" bIns="0" anchor="t" anchorCtr="0">
            <a:spAutoFit/>
          </a:bodyPr>
          <a:lstStyle/>
          <a:p>
            <a:pPr marL="514350" lvl="0" indent="-361950" algn="l" rtl="0">
              <a:lnSpc>
                <a:spcPct val="150000"/>
              </a:lnSpc>
              <a:spcBef>
                <a:spcPts val="0"/>
              </a:spcBef>
              <a:spcAft>
                <a:spcPts val="0"/>
              </a:spcAft>
              <a:buSzPts val="2600"/>
              <a:buFont typeface="Noto Sans Symbols"/>
              <a:buChar char="✔"/>
            </a:pPr>
            <a:r>
              <a:rPr lang="en-US" sz="2600"/>
              <a:t>Python basics with numpy</a:t>
            </a:r>
            <a:endParaRPr sz="2600"/>
          </a:p>
          <a:p>
            <a:pPr marL="514350" lvl="0" indent="-361950" algn="l" rtl="0">
              <a:lnSpc>
                <a:spcPct val="150000"/>
              </a:lnSpc>
              <a:spcBef>
                <a:spcPts val="0"/>
              </a:spcBef>
              <a:spcAft>
                <a:spcPts val="0"/>
              </a:spcAft>
              <a:buSzPts val="2600"/>
              <a:buFont typeface="Noto Sans Symbols"/>
              <a:buChar char="✔"/>
            </a:pPr>
            <a:r>
              <a:rPr lang="en-US" sz="2600"/>
              <a:t>Finished Numerical Methods course</a:t>
            </a:r>
            <a:endParaRPr sz="2600"/>
          </a:p>
          <a:p>
            <a:pPr marL="514350" lvl="0" indent="-361950" algn="l" rtl="0">
              <a:lnSpc>
                <a:spcPct val="150000"/>
              </a:lnSpc>
              <a:spcBef>
                <a:spcPts val="0"/>
              </a:spcBef>
              <a:spcAft>
                <a:spcPts val="0"/>
              </a:spcAft>
              <a:buSzPts val="2600"/>
              <a:buFont typeface="Noto Sans Symbols"/>
              <a:buChar char="✔"/>
            </a:pPr>
            <a:r>
              <a:rPr lang="en-US" sz="2600"/>
              <a:t>Linear Algebra with vector notations</a:t>
            </a:r>
            <a:endParaRPr sz="2600"/>
          </a:p>
          <a:p>
            <a:pPr marL="514350" lvl="0" indent="-361950" algn="l" rtl="0">
              <a:lnSpc>
                <a:spcPct val="150000"/>
              </a:lnSpc>
              <a:spcBef>
                <a:spcPts val="0"/>
              </a:spcBef>
              <a:spcAft>
                <a:spcPts val="0"/>
              </a:spcAft>
              <a:buSzPts val="2600"/>
              <a:buFont typeface="Noto Sans Symbols"/>
              <a:buChar char="✔"/>
            </a:pPr>
            <a:r>
              <a:rPr lang="en-US" sz="2600"/>
              <a:t>Matplotlib, pyplot for visualization</a:t>
            </a:r>
            <a:endParaRPr sz="2600"/>
          </a:p>
          <a:p>
            <a:pPr marL="514350" lvl="0" indent="-361950" algn="l" rtl="0">
              <a:lnSpc>
                <a:spcPct val="150000"/>
              </a:lnSpc>
              <a:spcBef>
                <a:spcPts val="0"/>
              </a:spcBef>
              <a:spcAft>
                <a:spcPts val="0"/>
              </a:spcAft>
              <a:buSzPts val="2600"/>
              <a:buFont typeface="Noto Sans Symbols"/>
              <a:buChar char="✔"/>
            </a:pPr>
            <a:r>
              <a:rPr lang="en-US" sz="2600"/>
              <a:t>AI, ML, Data Mining courses</a:t>
            </a:r>
            <a:endParaRPr sz="2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19"/>
        <p:cNvGrpSpPr/>
        <p:nvPr/>
      </p:nvGrpSpPr>
      <p:grpSpPr>
        <a:xfrm>
          <a:off x="0" y="0"/>
          <a:ext cx="0" cy="0"/>
          <a:chOff x="0" y="0"/>
          <a:chExt cx="0" cy="0"/>
        </a:xfrm>
      </p:grpSpPr>
      <p:sp>
        <p:nvSpPr>
          <p:cNvPr id="520" name="Google Shape;520;p60"/>
          <p:cNvSpPr txBox="1">
            <a:spLocks noGrp="1"/>
          </p:cNvSpPr>
          <p:nvPr>
            <p:ph type="title"/>
          </p:nvPr>
        </p:nvSpPr>
        <p:spPr>
          <a:xfrm>
            <a:off x="2410175" y="311150"/>
            <a:ext cx="43236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Gradient Calculation</a:t>
            </a:r>
            <a:endParaRPr b="1"/>
          </a:p>
        </p:txBody>
      </p:sp>
      <p:pic>
        <p:nvPicPr>
          <p:cNvPr id="521" name="Google Shape;521;p60"/>
          <p:cNvPicPr preferRelativeResize="0"/>
          <p:nvPr/>
        </p:nvPicPr>
        <p:blipFill rotWithShape="1">
          <a:blip r:embed="rId3">
            <a:alphaModFix/>
          </a:blip>
          <a:srcRect/>
          <a:stretch/>
        </p:blipFill>
        <p:spPr>
          <a:xfrm>
            <a:off x="1809128" y="1706326"/>
            <a:ext cx="5581525" cy="3151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25"/>
        <p:cNvGrpSpPr/>
        <p:nvPr/>
      </p:nvGrpSpPr>
      <p:grpSpPr>
        <a:xfrm>
          <a:off x="0" y="0"/>
          <a:ext cx="0" cy="0"/>
          <a:chOff x="0" y="0"/>
          <a:chExt cx="0" cy="0"/>
        </a:xfrm>
      </p:grpSpPr>
      <p:sp>
        <p:nvSpPr>
          <p:cNvPr id="526" name="Google Shape;526;p61"/>
          <p:cNvSpPr txBox="1">
            <a:spLocks noGrp="1"/>
          </p:cNvSpPr>
          <p:nvPr>
            <p:ph type="title"/>
          </p:nvPr>
        </p:nvSpPr>
        <p:spPr>
          <a:xfrm>
            <a:off x="2562575" y="539750"/>
            <a:ext cx="43236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Parameter updates</a:t>
            </a:r>
            <a:endParaRPr b="1"/>
          </a:p>
        </p:txBody>
      </p:sp>
      <p:pic>
        <p:nvPicPr>
          <p:cNvPr id="527" name="Google Shape;527;p61"/>
          <p:cNvPicPr preferRelativeResize="0"/>
          <p:nvPr/>
        </p:nvPicPr>
        <p:blipFill rotWithShape="1">
          <a:blip r:embed="rId3">
            <a:alphaModFix/>
          </a:blip>
          <a:srcRect/>
          <a:stretch/>
        </p:blipFill>
        <p:spPr>
          <a:xfrm>
            <a:off x="2519528" y="1841596"/>
            <a:ext cx="3879300" cy="2327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31"/>
        <p:cNvGrpSpPr/>
        <p:nvPr/>
      </p:nvGrpSpPr>
      <p:grpSpPr>
        <a:xfrm>
          <a:off x="0" y="0"/>
          <a:ext cx="0" cy="0"/>
          <a:chOff x="0" y="0"/>
          <a:chExt cx="0" cy="0"/>
        </a:xfrm>
      </p:grpSpPr>
      <p:sp>
        <p:nvSpPr>
          <p:cNvPr id="532" name="Google Shape;532;p62"/>
          <p:cNvSpPr txBox="1">
            <a:spLocks noGrp="1"/>
          </p:cNvSpPr>
          <p:nvPr>
            <p:ph type="title"/>
          </p:nvPr>
        </p:nvSpPr>
        <p:spPr>
          <a:xfrm>
            <a:off x="421640" y="82550"/>
            <a:ext cx="8300700" cy="12315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Training Procedure </a:t>
            </a:r>
            <a:endParaRPr b="1"/>
          </a:p>
          <a:p>
            <a:pPr marL="0" lvl="0" indent="0" algn="ctr" rtl="0">
              <a:lnSpc>
                <a:spcPct val="100000"/>
              </a:lnSpc>
              <a:spcBef>
                <a:spcPts val="0"/>
              </a:spcBef>
              <a:spcAft>
                <a:spcPts val="0"/>
              </a:spcAft>
              <a:buSzPts val="1400"/>
              <a:buNone/>
            </a:pPr>
            <a:r>
              <a:rPr lang="en-US" b="1"/>
              <a:t>(Learning the parameters)</a:t>
            </a:r>
            <a:endParaRPr b="1"/>
          </a:p>
        </p:txBody>
      </p:sp>
      <p:sp>
        <p:nvSpPr>
          <p:cNvPr id="533" name="Google Shape;533;p62"/>
          <p:cNvSpPr txBox="1">
            <a:spLocks noGrp="1"/>
          </p:cNvSpPr>
          <p:nvPr>
            <p:ph type="body" idx="1"/>
          </p:nvPr>
        </p:nvSpPr>
        <p:spPr>
          <a:xfrm>
            <a:off x="421640" y="1818384"/>
            <a:ext cx="8300700" cy="3342600"/>
          </a:xfrm>
          <a:prstGeom prst="rect">
            <a:avLst/>
          </a:prstGeom>
          <a:noFill/>
          <a:ln>
            <a:noFill/>
          </a:ln>
        </p:spPr>
        <p:txBody>
          <a:bodyPr spcFirstLastPara="1" wrap="square" lIns="0" tIns="0" rIns="0" bIns="0" anchor="t" anchorCtr="0">
            <a:spAutoFit/>
          </a:bodyPr>
          <a:lstStyle/>
          <a:p>
            <a:pPr marL="457200" lvl="0" indent="-228600" algn="l" rtl="0">
              <a:lnSpc>
                <a:spcPct val="115000"/>
              </a:lnSpc>
              <a:spcBef>
                <a:spcPts val="0"/>
              </a:spcBef>
              <a:spcAft>
                <a:spcPts val="0"/>
              </a:spcAft>
              <a:buSzPts val="1400"/>
              <a:buNone/>
            </a:pPr>
            <a:r>
              <a:rPr lang="en-US" sz="2600"/>
              <a:t>Mini-batch </a:t>
            </a:r>
            <a:r>
              <a:rPr lang="en-US" sz="2600" b="1"/>
              <a:t>S</a:t>
            </a:r>
            <a:r>
              <a:rPr lang="en-US" sz="2600"/>
              <a:t>tochastic </a:t>
            </a:r>
            <a:r>
              <a:rPr lang="en-US" sz="2600" b="1"/>
              <a:t>G</a:t>
            </a:r>
            <a:r>
              <a:rPr lang="en-US" sz="2600"/>
              <a:t>radient </a:t>
            </a:r>
            <a:r>
              <a:rPr lang="en-US" sz="2600" b="1"/>
              <a:t>D</a:t>
            </a:r>
            <a:r>
              <a:rPr lang="en-US" sz="2600"/>
              <a:t>escent (SGD) Loop: </a:t>
            </a:r>
            <a:endParaRPr sz="2600"/>
          </a:p>
          <a:p>
            <a:pPr marL="1028700" lvl="1" indent="-393700" algn="l" rtl="0">
              <a:lnSpc>
                <a:spcPct val="115000"/>
              </a:lnSpc>
              <a:spcBef>
                <a:spcPts val="1000"/>
              </a:spcBef>
              <a:spcAft>
                <a:spcPts val="0"/>
              </a:spcAft>
              <a:buSzPts val="2200"/>
              <a:buAutoNum type="arabicPeriod"/>
            </a:pPr>
            <a:r>
              <a:rPr lang="en-US" sz="2600"/>
              <a:t>Sample a batch of data </a:t>
            </a:r>
            <a:endParaRPr sz="2600"/>
          </a:p>
          <a:p>
            <a:pPr marL="1028700" lvl="1" indent="-393700" algn="l" rtl="0">
              <a:lnSpc>
                <a:spcPct val="115000"/>
              </a:lnSpc>
              <a:spcBef>
                <a:spcPts val="1000"/>
              </a:spcBef>
              <a:spcAft>
                <a:spcPts val="0"/>
              </a:spcAft>
              <a:buSzPts val="2200"/>
              <a:buAutoNum type="arabicPeriod"/>
            </a:pPr>
            <a:r>
              <a:rPr lang="en-US" sz="2600"/>
              <a:t>Forward propagate it through the network </a:t>
            </a:r>
            <a:endParaRPr sz="2600"/>
          </a:p>
          <a:p>
            <a:pPr marL="1028700" lvl="1" indent="-393700" algn="l" rtl="0">
              <a:lnSpc>
                <a:spcPct val="115000"/>
              </a:lnSpc>
              <a:spcBef>
                <a:spcPts val="1000"/>
              </a:spcBef>
              <a:spcAft>
                <a:spcPts val="0"/>
              </a:spcAft>
              <a:buSzPts val="2200"/>
              <a:buAutoNum type="arabicPeriod"/>
            </a:pPr>
            <a:r>
              <a:rPr lang="en-US" sz="2600"/>
              <a:t>Calculate loss </a:t>
            </a:r>
            <a:endParaRPr sz="2600"/>
          </a:p>
          <a:p>
            <a:pPr marL="1028700" lvl="1" indent="-393700" algn="l" rtl="0">
              <a:lnSpc>
                <a:spcPct val="115000"/>
              </a:lnSpc>
              <a:spcBef>
                <a:spcPts val="1000"/>
              </a:spcBef>
              <a:spcAft>
                <a:spcPts val="0"/>
              </a:spcAft>
              <a:buSzPts val="2200"/>
              <a:buAutoNum type="arabicPeriod"/>
            </a:pPr>
            <a:r>
              <a:rPr lang="en-US" sz="2600"/>
              <a:t>Backprop to calculate the gradients </a:t>
            </a:r>
            <a:endParaRPr sz="2600"/>
          </a:p>
          <a:p>
            <a:pPr marL="1028700" lvl="1" indent="-393700" algn="l" rtl="0">
              <a:lnSpc>
                <a:spcPct val="115000"/>
              </a:lnSpc>
              <a:spcBef>
                <a:spcPts val="1000"/>
              </a:spcBef>
              <a:spcAft>
                <a:spcPts val="1000"/>
              </a:spcAft>
              <a:buSzPts val="2200"/>
              <a:buAutoNum type="arabicPeriod"/>
            </a:pPr>
            <a:r>
              <a:rPr lang="en-US" sz="2600"/>
              <a:t>Update the parameters using the gradient </a:t>
            </a:r>
            <a:endParaRPr sz="2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37"/>
        <p:cNvGrpSpPr/>
        <p:nvPr/>
      </p:nvGrpSpPr>
      <p:grpSpPr>
        <a:xfrm>
          <a:off x="0" y="0"/>
          <a:ext cx="0" cy="0"/>
          <a:chOff x="0" y="0"/>
          <a:chExt cx="0" cy="0"/>
        </a:xfrm>
      </p:grpSpPr>
      <p:sp>
        <p:nvSpPr>
          <p:cNvPr id="538" name="Google Shape;538;p63"/>
          <p:cNvSpPr txBox="1">
            <a:spLocks noGrp="1"/>
          </p:cNvSpPr>
          <p:nvPr>
            <p:ph type="title"/>
          </p:nvPr>
        </p:nvSpPr>
        <p:spPr>
          <a:xfrm>
            <a:off x="2410175" y="311150"/>
            <a:ext cx="50112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Visualize the weights</a:t>
            </a:r>
            <a:endParaRPr b="1"/>
          </a:p>
        </p:txBody>
      </p:sp>
      <p:pic>
        <p:nvPicPr>
          <p:cNvPr id="539" name="Google Shape;539;p63"/>
          <p:cNvPicPr preferRelativeResize="0"/>
          <p:nvPr/>
        </p:nvPicPr>
        <p:blipFill rotWithShape="1">
          <a:blip r:embed="rId3">
            <a:alphaModFix/>
          </a:blip>
          <a:srcRect/>
          <a:stretch/>
        </p:blipFill>
        <p:spPr>
          <a:xfrm>
            <a:off x="644015" y="1698811"/>
            <a:ext cx="7451129" cy="34603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64"/>
          <p:cNvSpPr txBox="1">
            <a:spLocks noGrp="1"/>
          </p:cNvSpPr>
          <p:nvPr>
            <p:ph type="title"/>
          </p:nvPr>
        </p:nvSpPr>
        <p:spPr>
          <a:xfrm>
            <a:off x="2410175" y="82550"/>
            <a:ext cx="43236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TODO</a:t>
            </a:r>
            <a:endParaRPr b="1"/>
          </a:p>
        </p:txBody>
      </p:sp>
      <p:sp>
        <p:nvSpPr>
          <p:cNvPr id="545" name="Google Shape;545;p64"/>
          <p:cNvSpPr txBox="1">
            <a:spLocks noGrp="1"/>
          </p:cNvSpPr>
          <p:nvPr>
            <p:ph type="body" idx="1"/>
          </p:nvPr>
        </p:nvSpPr>
        <p:spPr>
          <a:xfrm>
            <a:off x="421640" y="1437384"/>
            <a:ext cx="8300700" cy="3674700"/>
          </a:xfrm>
          <a:prstGeom prst="rect">
            <a:avLst/>
          </a:prstGeom>
          <a:noFill/>
          <a:ln>
            <a:noFill/>
          </a:ln>
        </p:spPr>
        <p:txBody>
          <a:bodyPr spcFirstLastPara="1" wrap="square" lIns="0" tIns="0" rIns="0" bIns="0" anchor="t" anchorCtr="0">
            <a:spAutoFit/>
          </a:bodyPr>
          <a:lstStyle/>
          <a:p>
            <a:pPr marL="514350" lvl="0" indent="-336550" algn="l" rtl="0">
              <a:lnSpc>
                <a:spcPct val="115000"/>
              </a:lnSpc>
              <a:spcBef>
                <a:spcPts val="0"/>
              </a:spcBef>
              <a:spcAft>
                <a:spcPts val="0"/>
              </a:spcAft>
              <a:buSzPts val="2200"/>
              <a:buFont typeface="Noto Sans Symbols"/>
              <a:buChar char="✔"/>
            </a:pPr>
            <a:r>
              <a:rPr lang="en-US" sz="2600">
                <a:solidFill>
                  <a:srgbClr val="FF0000"/>
                </a:solidFill>
              </a:rPr>
              <a:t>Change the following hyper parameter for better average f1 score</a:t>
            </a:r>
            <a:endParaRPr sz="2600"/>
          </a:p>
          <a:p>
            <a:pPr marL="971550" lvl="1" indent="-336550" algn="l" rtl="0">
              <a:lnSpc>
                <a:spcPct val="115000"/>
              </a:lnSpc>
              <a:spcBef>
                <a:spcPts val="1000"/>
              </a:spcBef>
              <a:spcAft>
                <a:spcPts val="0"/>
              </a:spcAft>
              <a:buClr>
                <a:schemeClr val="dk1"/>
              </a:buClr>
              <a:buSzPts val="2200"/>
              <a:buFont typeface="Noto Sans Symbols"/>
              <a:buChar char="✔"/>
            </a:pPr>
            <a:r>
              <a:rPr lang="en-US" sz="2600">
                <a:solidFill>
                  <a:schemeClr val="dk1"/>
                </a:solidFill>
              </a:rPr>
              <a:t>Epoch size: 100</a:t>
            </a:r>
            <a:endParaRPr sz="2600">
              <a:solidFill>
                <a:schemeClr val="dk1"/>
              </a:solidFill>
            </a:endParaRPr>
          </a:p>
          <a:p>
            <a:pPr marL="971550" lvl="1" indent="-336550" algn="l" rtl="0">
              <a:lnSpc>
                <a:spcPct val="115000"/>
              </a:lnSpc>
              <a:spcBef>
                <a:spcPts val="1000"/>
              </a:spcBef>
              <a:spcAft>
                <a:spcPts val="0"/>
              </a:spcAft>
              <a:buClr>
                <a:schemeClr val="dk1"/>
              </a:buClr>
              <a:buSzPts val="2200"/>
              <a:buFont typeface="Noto Sans Symbols"/>
              <a:buChar char="✔"/>
            </a:pPr>
            <a:r>
              <a:rPr lang="en-US" sz="2600">
                <a:solidFill>
                  <a:schemeClr val="dk1"/>
                </a:solidFill>
              </a:rPr>
              <a:t>Batch size: 64, 128, 256, 512</a:t>
            </a:r>
            <a:endParaRPr sz="2600">
              <a:solidFill>
                <a:schemeClr val="dk1"/>
              </a:solidFill>
            </a:endParaRPr>
          </a:p>
          <a:p>
            <a:pPr marL="971550" lvl="1" indent="-336550" algn="l" rtl="0">
              <a:lnSpc>
                <a:spcPct val="115000"/>
              </a:lnSpc>
              <a:spcBef>
                <a:spcPts val="1000"/>
              </a:spcBef>
              <a:spcAft>
                <a:spcPts val="0"/>
              </a:spcAft>
              <a:buClr>
                <a:schemeClr val="dk1"/>
              </a:buClr>
              <a:buSzPts val="2200"/>
              <a:buFont typeface="Noto Sans Symbols"/>
              <a:buChar char="✔"/>
            </a:pPr>
            <a:r>
              <a:rPr lang="en-US" sz="2600">
                <a:solidFill>
                  <a:schemeClr val="dk1"/>
                </a:solidFill>
              </a:rPr>
              <a:t>Learning rate: 0.05, 0.001, 0.005</a:t>
            </a:r>
            <a:endParaRPr sz="2600">
              <a:solidFill>
                <a:schemeClr val="dk1"/>
              </a:solidFill>
            </a:endParaRPr>
          </a:p>
          <a:p>
            <a:pPr marL="514350" lvl="0" indent="-336550" algn="l" rtl="0">
              <a:lnSpc>
                <a:spcPct val="115000"/>
              </a:lnSpc>
              <a:spcBef>
                <a:spcPts val="1000"/>
              </a:spcBef>
              <a:spcAft>
                <a:spcPts val="1000"/>
              </a:spcAft>
              <a:buSzPts val="2200"/>
              <a:buFont typeface="Noto Sans Symbols"/>
              <a:buChar char="✔"/>
            </a:pPr>
            <a:r>
              <a:rPr lang="en-US" sz="2600">
                <a:solidFill>
                  <a:srgbClr val="FF0000"/>
                </a:solidFill>
              </a:rPr>
              <a:t> Visualize the weights now. Are you seeing some patterns in the weights? If so, your weights are perfectly learned.</a:t>
            </a:r>
            <a:endParaRPr sz="2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5"/>
          <p:cNvSpPr txBox="1">
            <a:spLocks noGrp="1"/>
          </p:cNvSpPr>
          <p:nvPr>
            <p:ph type="ctrTitle"/>
          </p:nvPr>
        </p:nvSpPr>
        <p:spPr>
          <a:xfrm>
            <a:off x="914400" y="2202180"/>
            <a:ext cx="7772400" cy="759300"/>
          </a:xfrm>
          <a:prstGeom prst="rect">
            <a:avLst/>
          </a:prstGeom>
          <a:noFill/>
          <a:ln>
            <a:noFill/>
          </a:ln>
        </p:spPr>
        <p:txBody>
          <a:bodyPr spcFirstLastPara="1" wrap="square" lIns="0" tIns="35550" rIns="0" bIns="0" anchor="t" anchorCtr="0">
            <a:spAutoFit/>
          </a:bodyPr>
          <a:lstStyle/>
          <a:p>
            <a:pPr marL="0" marR="5080" lvl="0" indent="0" algn="l" rtl="0">
              <a:lnSpc>
                <a:spcPct val="119772"/>
              </a:lnSpc>
              <a:spcBef>
                <a:spcPts val="0"/>
              </a:spcBef>
              <a:spcAft>
                <a:spcPts val="0"/>
              </a:spcAft>
              <a:buSzPts val="1400"/>
              <a:buNone/>
            </a:pPr>
            <a:r>
              <a:rPr lang="en-US" sz="4700" b="1"/>
              <a:t>Convolutional Neural Network</a:t>
            </a:r>
            <a:endParaRPr sz="4700" b="1"/>
          </a:p>
        </p:txBody>
      </p:sp>
      <p:sp>
        <p:nvSpPr>
          <p:cNvPr id="551" name="Google Shape;551;p65"/>
          <p:cNvSpPr txBox="1">
            <a:spLocks noGrp="1"/>
          </p:cNvSpPr>
          <p:nvPr>
            <p:ph type="ctrTitle"/>
          </p:nvPr>
        </p:nvSpPr>
        <p:spPr>
          <a:xfrm>
            <a:off x="609600" y="297177"/>
            <a:ext cx="7772400" cy="805500"/>
          </a:xfrm>
          <a:prstGeom prst="rect">
            <a:avLst/>
          </a:prstGeom>
          <a:noFill/>
          <a:ln>
            <a:noFill/>
          </a:ln>
        </p:spPr>
        <p:txBody>
          <a:bodyPr spcFirstLastPara="1" wrap="square" lIns="0" tIns="35550" rIns="0" bIns="0" anchor="t" anchorCtr="0">
            <a:spAutoFit/>
          </a:bodyPr>
          <a:lstStyle/>
          <a:p>
            <a:pPr marL="685800" lvl="1" indent="0" algn="ctr" rtl="0">
              <a:lnSpc>
                <a:spcPct val="100000"/>
              </a:lnSpc>
              <a:spcBef>
                <a:spcPts val="0"/>
              </a:spcBef>
              <a:spcAft>
                <a:spcPts val="0"/>
              </a:spcAft>
              <a:buSzPts val="1400"/>
              <a:buNone/>
            </a:pPr>
            <a:r>
              <a:rPr lang="en-US" sz="5000" b="1">
                <a:solidFill>
                  <a:srgbClr val="990000"/>
                </a:solidFill>
                <a:latin typeface="Calibri"/>
                <a:ea typeface="Calibri"/>
                <a:cs typeface="Calibri"/>
                <a:sym typeface="Calibri"/>
              </a:rPr>
              <a:t>Day 1, Session 1</a:t>
            </a:r>
            <a:endParaRPr sz="5000" b="1">
              <a:solidFill>
                <a:srgbClr val="99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6"/>
          <p:cNvSpPr/>
          <p:nvPr/>
        </p:nvSpPr>
        <p:spPr>
          <a:xfrm>
            <a:off x="19921" y="1701936"/>
            <a:ext cx="8839182" cy="268819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57" name="Google Shape;557;p66"/>
          <p:cNvSpPr txBox="1"/>
          <p:nvPr/>
        </p:nvSpPr>
        <p:spPr>
          <a:xfrm>
            <a:off x="519543" y="4495546"/>
            <a:ext cx="2076450" cy="10515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600" b="0" i="0" u="none" strike="noStrike" cap="none">
                <a:solidFill>
                  <a:schemeClr val="dk1"/>
                </a:solidFill>
                <a:latin typeface="Arial"/>
                <a:ea typeface="Arial"/>
                <a:cs typeface="Arial"/>
                <a:sym typeface="Arial"/>
              </a:rPr>
              <a:t>Illustration of LeCun et al. 1998 from CS231n 2017 Lecture 1</a:t>
            </a:r>
            <a:endParaRPr sz="600" b="0" i="0" u="none" strike="noStrike" cap="none">
              <a:solidFill>
                <a:schemeClr val="dk1"/>
              </a:solidFill>
              <a:latin typeface="Arial"/>
              <a:ea typeface="Arial"/>
              <a:cs typeface="Arial"/>
              <a:sym typeface="Arial"/>
            </a:endParaRPr>
          </a:p>
        </p:txBody>
      </p:sp>
      <p:sp>
        <p:nvSpPr>
          <p:cNvPr id="558" name="Google Shape;558;p66"/>
          <p:cNvSpPr txBox="1">
            <a:spLocks noGrp="1"/>
          </p:cNvSpPr>
          <p:nvPr>
            <p:ph type="title"/>
          </p:nvPr>
        </p:nvSpPr>
        <p:spPr>
          <a:xfrm>
            <a:off x="2410175" y="463550"/>
            <a:ext cx="43236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Big Picture</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grpSp>
        <p:nvGrpSpPr>
          <p:cNvPr id="563" name="Google Shape;563;p67"/>
          <p:cNvGrpSpPr/>
          <p:nvPr/>
        </p:nvGrpSpPr>
        <p:grpSpPr>
          <a:xfrm>
            <a:off x="1066447" y="2283009"/>
            <a:ext cx="956944" cy="2758440"/>
            <a:chOff x="1066447" y="1425759"/>
            <a:chExt cx="956944" cy="2758440"/>
          </a:xfrm>
        </p:grpSpPr>
        <p:sp>
          <p:nvSpPr>
            <p:cNvPr id="564" name="Google Shape;564;p67"/>
            <p:cNvSpPr/>
            <p:nvPr/>
          </p:nvSpPr>
          <p:spPr>
            <a:xfrm>
              <a:off x="1066447" y="2168985"/>
              <a:ext cx="213360" cy="2014855"/>
            </a:xfrm>
            <a:custGeom>
              <a:avLst/>
              <a:gdLst/>
              <a:ahLst/>
              <a:cxnLst/>
              <a:rect l="l" t="t" r="r" b="b"/>
              <a:pathLst>
                <a:path w="213359" h="2014854" extrusionOk="0">
                  <a:moveTo>
                    <a:pt x="213172" y="2014680"/>
                  </a:moveTo>
                  <a:lnTo>
                    <a:pt x="0" y="2014680"/>
                  </a:lnTo>
                  <a:lnTo>
                    <a:pt x="0" y="0"/>
                  </a:lnTo>
                  <a:lnTo>
                    <a:pt x="213172" y="0"/>
                  </a:lnTo>
                  <a:lnTo>
                    <a:pt x="213172" y="2014680"/>
                  </a:lnTo>
                  <a:close/>
                </a:path>
              </a:pathLst>
            </a:custGeom>
            <a:solidFill>
              <a:srgbClr val="F4CCCC">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65" name="Google Shape;565;p67"/>
            <p:cNvSpPr/>
            <p:nvPr/>
          </p:nvSpPr>
          <p:spPr>
            <a:xfrm>
              <a:off x="1279619" y="1425759"/>
              <a:ext cx="743585" cy="2758440"/>
            </a:xfrm>
            <a:custGeom>
              <a:avLst/>
              <a:gdLst/>
              <a:ahLst/>
              <a:cxnLst/>
              <a:rect l="l" t="t" r="r" b="b"/>
              <a:pathLst>
                <a:path w="743585" h="2758440" extrusionOk="0">
                  <a:moveTo>
                    <a:pt x="0" y="2757906"/>
                  </a:moveTo>
                  <a:lnTo>
                    <a:pt x="0" y="743226"/>
                  </a:lnTo>
                  <a:lnTo>
                    <a:pt x="743226" y="0"/>
                  </a:lnTo>
                  <a:lnTo>
                    <a:pt x="743226" y="2014658"/>
                  </a:lnTo>
                  <a:lnTo>
                    <a:pt x="0" y="2757906"/>
                  </a:lnTo>
                  <a:close/>
                </a:path>
              </a:pathLst>
            </a:custGeom>
            <a:solidFill>
              <a:srgbClr val="C3A3A3">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66" name="Google Shape;566;p67"/>
            <p:cNvSpPr/>
            <p:nvPr/>
          </p:nvSpPr>
          <p:spPr>
            <a:xfrm>
              <a:off x="1066447" y="1425759"/>
              <a:ext cx="956944" cy="743585"/>
            </a:xfrm>
            <a:custGeom>
              <a:avLst/>
              <a:gdLst/>
              <a:ahLst/>
              <a:cxnLst/>
              <a:rect l="l" t="t" r="r" b="b"/>
              <a:pathLst>
                <a:path w="956944" h="743585" extrusionOk="0">
                  <a:moveTo>
                    <a:pt x="213172" y="743226"/>
                  </a:moveTo>
                  <a:lnTo>
                    <a:pt x="0" y="743226"/>
                  </a:lnTo>
                  <a:lnTo>
                    <a:pt x="743226" y="0"/>
                  </a:lnTo>
                  <a:lnTo>
                    <a:pt x="956398" y="0"/>
                  </a:lnTo>
                  <a:lnTo>
                    <a:pt x="213172" y="743226"/>
                  </a:lnTo>
                  <a:close/>
                </a:path>
              </a:pathLst>
            </a:custGeom>
            <a:solidFill>
              <a:srgbClr val="F6D6D6">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67" name="Google Shape;567;p67"/>
            <p:cNvSpPr/>
            <p:nvPr/>
          </p:nvSpPr>
          <p:spPr>
            <a:xfrm>
              <a:off x="1066447" y="1425759"/>
              <a:ext cx="956944" cy="2758440"/>
            </a:xfrm>
            <a:custGeom>
              <a:avLst/>
              <a:gdLst/>
              <a:ahLst/>
              <a:cxnLst/>
              <a:rect l="l" t="t" r="r" b="b"/>
              <a:pathLst>
                <a:path w="956944" h="2758440" extrusionOk="0">
                  <a:moveTo>
                    <a:pt x="0" y="743226"/>
                  </a:moveTo>
                  <a:lnTo>
                    <a:pt x="743226" y="0"/>
                  </a:lnTo>
                  <a:lnTo>
                    <a:pt x="956398" y="0"/>
                  </a:lnTo>
                  <a:lnTo>
                    <a:pt x="956398" y="2014658"/>
                  </a:lnTo>
                  <a:lnTo>
                    <a:pt x="213172" y="2757906"/>
                  </a:lnTo>
                  <a:lnTo>
                    <a:pt x="0" y="2757906"/>
                  </a:lnTo>
                  <a:lnTo>
                    <a:pt x="0" y="743226"/>
                  </a:lnTo>
                  <a:close/>
                </a:path>
                <a:path w="956944" h="2758440" extrusionOk="0">
                  <a:moveTo>
                    <a:pt x="0" y="743226"/>
                  </a:moveTo>
                  <a:lnTo>
                    <a:pt x="213172" y="743226"/>
                  </a:lnTo>
                  <a:lnTo>
                    <a:pt x="956398" y="0"/>
                  </a:lnTo>
                </a:path>
                <a:path w="956944" h="2758440" extrusionOk="0">
                  <a:moveTo>
                    <a:pt x="213172" y="743226"/>
                  </a:moveTo>
                  <a:lnTo>
                    <a:pt x="213172" y="2757906"/>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8" name="Google Shape;568;p67"/>
          <p:cNvSpPr txBox="1"/>
          <p:nvPr/>
        </p:nvSpPr>
        <p:spPr>
          <a:xfrm>
            <a:off x="2095874" y="3105618"/>
            <a:ext cx="2800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p:txBody>
      </p:sp>
      <p:sp>
        <p:nvSpPr>
          <p:cNvPr id="569" name="Google Shape;569;p67"/>
          <p:cNvSpPr txBox="1">
            <a:spLocks noGrp="1"/>
          </p:cNvSpPr>
          <p:nvPr>
            <p:ph type="title"/>
          </p:nvPr>
        </p:nvSpPr>
        <p:spPr>
          <a:xfrm>
            <a:off x="2791175" y="82550"/>
            <a:ext cx="43236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b="1"/>
              <a:t>Convolution Layer</a:t>
            </a:r>
            <a:endParaRPr sz="3600" b="1"/>
          </a:p>
        </p:txBody>
      </p:sp>
      <p:sp>
        <p:nvSpPr>
          <p:cNvPr id="570" name="Google Shape;570;p67"/>
          <p:cNvSpPr txBox="1"/>
          <p:nvPr/>
        </p:nvSpPr>
        <p:spPr>
          <a:xfrm>
            <a:off x="1081483" y="5038513"/>
            <a:ext cx="1530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a:t>
            </a:r>
            <a:endParaRPr sz="1800" b="0" i="0" u="none" strike="noStrike" cap="none">
              <a:solidFill>
                <a:schemeClr val="dk1"/>
              </a:solidFill>
              <a:latin typeface="Arial"/>
              <a:ea typeface="Arial"/>
              <a:cs typeface="Arial"/>
              <a:sym typeface="Arial"/>
            </a:endParaRPr>
          </a:p>
        </p:txBody>
      </p:sp>
      <p:sp>
        <p:nvSpPr>
          <p:cNvPr id="571" name="Google Shape;571;p67"/>
          <p:cNvSpPr txBox="1"/>
          <p:nvPr/>
        </p:nvSpPr>
        <p:spPr>
          <a:xfrm>
            <a:off x="1378424" y="4586274"/>
            <a:ext cx="597535" cy="695325"/>
          </a:xfrm>
          <a:prstGeom prst="rect">
            <a:avLst/>
          </a:prstGeom>
          <a:noFill/>
          <a:ln>
            <a:noFill/>
          </a:ln>
        </p:spPr>
        <p:txBody>
          <a:bodyPr spcFirstLastPara="1" wrap="square" lIns="0" tIns="73025" rIns="0" bIns="0" anchor="t" anchorCtr="0">
            <a:spAutoFit/>
          </a:bodyPr>
          <a:lstStyle/>
          <a:p>
            <a:pPr marL="0" marR="24765" lvl="0" indent="0" algn="r"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a:p>
            <a:pPr marL="0" marR="5080" lvl="0" indent="0" algn="r" rtl="0">
              <a:lnSpc>
                <a:spcPct val="100000"/>
              </a:lnSpc>
              <a:spcBef>
                <a:spcPts val="480"/>
              </a:spcBef>
              <a:spcAft>
                <a:spcPts val="0"/>
              </a:spcAft>
              <a:buNone/>
            </a:pPr>
            <a:r>
              <a:rPr lang="en-US" sz="1800" b="0" i="0" u="none" strike="noStrike" cap="none">
                <a:solidFill>
                  <a:srgbClr val="0000FF"/>
                </a:solidFill>
                <a:latin typeface="Arial"/>
                <a:ea typeface="Arial"/>
                <a:cs typeface="Arial"/>
                <a:sym typeface="Arial"/>
              </a:rPr>
              <a:t>depth</a:t>
            </a:r>
            <a:endParaRPr sz="1800" b="0" i="0" u="none" strike="noStrike" cap="none">
              <a:solidFill>
                <a:schemeClr val="dk1"/>
              </a:solidFill>
              <a:latin typeface="Arial"/>
              <a:ea typeface="Arial"/>
              <a:cs typeface="Arial"/>
              <a:sym typeface="Arial"/>
            </a:endParaRPr>
          </a:p>
        </p:txBody>
      </p:sp>
      <p:sp>
        <p:nvSpPr>
          <p:cNvPr id="572" name="Google Shape;572;p67"/>
          <p:cNvSpPr txBox="1"/>
          <p:nvPr/>
        </p:nvSpPr>
        <p:spPr>
          <a:xfrm>
            <a:off x="824250" y="1762100"/>
            <a:ext cx="6672000" cy="382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i="0" u="none" strike="noStrike" cap="none">
                <a:solidFill>
                  <a:schemeClr val="dk1"/>
                </a:solidFill>
              </a:rPr>
              <a:t>32x32x3 image -&gt; preserve spatial structure</a:t>
            </a:r>
            <a:endParaRPr sz="2400" i="0" u="none" strike="noStrike" cap="none">
              <a:solidFill>
                <a:schemeClr val="dk1"/>
              </a:solidFill>
            </a:endParaRPr>
          </a:p>
        </p:txBody>
      </p:sp>
      <p:sp>
        <p:nvSpPr>
          <p:cNvPr id="573" name="Google Shape;573;p67"/>
          <p:cNvSpPr txBox="1"/>
          <p:nvPr/>
        </p:nvSpPr>
        <p:spPr>
          <a:xfrm>
            <a:off x="2091397" y="4561371"/>
            <a:ext cx="5594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0000FF"/>
                </a:solidFill>
                <a:latin typeface="Arial"/>
                <a:ea typeface="Arial"/>
                <a:cs typeface="Arial"/>
                <a:sym typeface="Arial"/>
              </a:rPr>
              <a:t>width</a:t>
            </a:r>
            <a:endParaRPr sz="1800" b="0" i="0" u="none" strike="noStrike" cap="none">
              <a:solidFill>
                <a:schemeClr val="dk1"/>
              </a:solidFill>
              <a:latin typeface="Arial"/>
              <a:ea typeface="Arial"/>
              <a:cs typeface="Arial"/>
              <a:sym typeface="Arial"/>
            </a:endParaRPr>
          </a:p>
        </p:txBody>
      </p:sp>
      <p:sp>
        <p:nvSpPr>
          <p:cNvPr id="574" name="Google Shape;574;p67"/>
          <p:cNvSpPr txBox="1"/>
          <p:nvPr/>
        </p:nvSpPr>
        <p:spPr>
          <a:xfrm>
            <a:off x="2511373" y="3045947"/>
            <a:ext cx="6483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0000FF"/>
                </a:solidFill>
                <a:latin typeface="Arial"/>
                <a:ea typeface="Arial"/>
                <a:cs typeface="Arial"/>
                <a:sym typeface="Arial"/>
              </a:rPr>
              <a:t>height</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17"/>
          <p:cNvGrpSpPr/>
          <p:nvPr/>
        </p:nvGrpSpPr>
        <p:grpSpPr>
          <a:xfrm>
            <a:off x="1066447" y="2283009"/>
            <a:ext cx="956944" cy="2758440"/>
            <a:chOff x="1066447" y="1425759"/>
            <a:chExt cx="956944" cy="2758440"/>
          </a:xfrm>
        </p:grpSpPr>
        <p:sp>
          <p:nvSpPr>
            <p:cNvPr id="580" name="Google Shape;580;p17"/>
            <p:cNvSpPr/>
            <p:nvPr/>
          </p:nvSpPr>
          <p:spPr>
            <a:xfrm>
              <a:off x="1066447" y="2168985"/>
              <a:ext cx="213360" cy="2014855"/>
            </a:xfrm>
            <a:custGeom>
              <a:avLst/>
              <a:gdLst/>
              <a:ahLst/>
              <a:cxnLst/>
              <a:rect l="l" t="t" r="r" b="b"/>
              <a:pathLst>
                <a:path w="213359" h="2014854" extrusionOk="0">
                  <a:moveTo>
                    <a:pt x="213172" y="2014680"/>
                  </a:moveTo>
                  <a:lnTo>
                    <a:pt x="0" y="2014680"/>
                  </a:lnTo>
                  <a:lnTo>
                    <a:pt x="0" y="0"/>
                  </a:lnTo>
                  <a:lnTo>
                    <a:pt x="213172" y="0"/>
                  </a:lnTo>
                  <a:lnTo>
                    <a:pt x="213172" y="2014680"/>
                  </a:lnTo>
                  <a:close/>
                </a:path>
              </a:pathLst>
            </a:custGeom>
            <a:solidFill>
              <a:srgbClr val="F4CCCC">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81" name="Google Shape;581;p17"/>
            <p:cNvSpPr/>
            <p:nvPr/>
          </p:nvSpPr>
          <p:spPr>
            <a:xfrm>
              <a:off x="1279619" y="1425759"/>
              <a:ext cx="743585" cy="2758440"/>
            </a:xfrm>
            <a:custGeom>
              <a:avLst/>
              <a:gdLst/>
              <a:ahLst/>
              <a:cxnLst/>
              <a:rect l="l" t="t" r="r" b="b"/>
              <a:pathLst>
                <a:path w="743585" h="2758440" extrusionOk="0">
                  <a:moveTo>
                    <a:pt x="0" y="2757906"/>
                  </a:moveTo>
                  <a:lnTo>
                    <a:pt x="0" y="743226"/>
                  </a:lnTo>
                  <a:lnTo>
                    <a:pt x="743226" y="0"/>
                  </a:lnTo>
                  <a:lnTo>
                    <a:pt x="743226" y="2014658"/>
                  </a:lnTo>
                  <a:lnTo>
                    <a:pt x="0" y="2757906"/>
                  </a:lnTo>
                  <a:close/>
                </a:path>
              </a:pathLst>
            </a:custGeom>
            <a:solidFill>
              <a:srgbClr val="C3A3A3">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82" name="Google Shape;582;p17"/>
            <p:cNvSpPr/>
            <p:nvPr/>
          </p:nvSpPr>
          <p:spPr>
            <a:xfrm>
              <a:off x="1066447" y="1425759"/>
              <a:ext cx="956944" cy="743585"/>
            </a:xfrm>
            <a:custGeom>
              <a:avLst/>
              <a:gdLst/>
              <a:ahLst/>
              <a:cxnLst/>
              <a:rect l="l" t="t" r="r" b="b"/>
              <a:pathLst>
                <a:path w="956944" h="743585" extrusionOk="0">
                  <a:moveTo>
                    <a:pt x="213172" y="743226"/>
                  </a:moveTo>
                  <a:lnTo>
                    <a:pt x="0" y="743226"/>
                  </a:lnTo>
                  <a:lnTo>
                    <a:pt x="743226" y="0"/>
                  </a:lnTo>
                  <a:lnTo>
                    <a:pt x="956398" y="0"/>
                  </a:lnTo>
                  <a:lnTo>
                    <a:pt x="213172" y="743226"/>
                  </a:lnTo>
                  <a:close/>
                </a:path>
              </a:pathLst>
            </a:custGeom>
            <a:solidFill>
              <a:srgbClr val="F6D6D6">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83" name="Google Shape;583;p17"/>
            <p:cNvSpPr/>
            <p:nvPr/>
          </p:nvSpPr>
          <p:spPr>
            <a:xfrm>
              <a:off x="1066447" y="1425759"/>
              <a:ext cx="956944" cy="2758440"/>
            </a:xfrm>
            <a:custGeom>
              <a:avLst/>
              <a:gdLst/>
              <a:ahLst/>
              <a:cxnLst/>
              <a:rect l="l" t="t" r="r" b="b"/>
              <a:pathLst>
                <a:path w="956944" h="2758440" extrusionOk="0">
                  <a:moveTo>
                    <a:pt x="0" y="743226"/>
                  </a:moveTo>
                  <a:lnTo>
                    <a:pt x="743226" y="0"/>
                  </a:lnTo>
                  <a:lnTo>
                    <a:pt x="956398" y="0"/>
                  </a:lnTo>
                  <a:lnTo>
                    <a:pt x="956398" y="2014658"/>
                  </a:lnTo>
                  <a:lnTo>
                    <a:pt x="213172" y="2757906"/>
                  </a:lnTo>
                  <a:lnTo>
                    <a:pt x="0" y="2757906"/>
                  </a:lnTo>
                  <a:lnTo>
                    <a:pt x="0" y="743226"/>
                  </a:lnTo>
                  <a:close/>
                </a:path>
                <a:path w="956944" h="2758440" extrusionOk="0">
                  <a:moveTo>
                    <a:pt x="0" y="743226"/>
                  </a:moveTo>
                  <a:lnTo>
                    <a:pt x="213172" y="743226"/>
                  </a:lnTo>
                  <a:lnTo>
                    <a:pt x="956398" y="0"/>
                  </a:lnTo>
                </a:path>
                <a:path w="956944" h="2758440" extrusionOk="0">
                  <a:moveTo>
                    <a:pt x="213172" y="743226"/>
                  </a:moveTo>
                  <a:lnTo>
                    <a:pt x="213172" y="2757906"/>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84" name="Google Shape;584;p17"/>
          <p:cNvSpPr txBox="1">
            <a:spLocks noGrp="1"/>
          </p:cNvSpPr>
          <p:nvPr>
            <p:ph type="body" idx="1"/>
          </p:nvPr>
        </p:nvSpPr>
        <p:spPr>
          <a:xfrm>
            <a:off x="421640" y="1437384"/>
            <a:ext cx="8300700" cy="2654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300"/>
              <a:t>32x32x3 image</a:t>
            </a:r>
            <a:endParaRPr sz="2300"/>
          </a:p>
          <a:p>
            <a:pPr marL="0" lvl="0" indent="0" algn="l" rtl="0">
              <a:lnSpc>
                <a:spcPct val="100000"/>
              </a:lnSpc>
              <a:spcBef>
                <a:spcPts val="50"/>
              </a:spcBef>
              <a:spcAft>
                <a:spcPts val="0"/>
              </a:spcAft>
              <a:buSzPts val="1400"/>
              <a:buNone/>
            </a:pPr>
            <a:endParaRPr sz="2800"/>
          </a:p>
          <a:p>
            <a:pPr marL="0" marR="69215" lvl="0" indent="0" algn="ctr" rtl="0">
              <a:lnSpc>
                <a:spcPct val="100000"/>
              </a:lnSpc>
              <a:spcBef>
                <a:spcPts val="0"/>
              </a:spcBef>
              <a:spcAft>
                <a:spcPts val="0"/>
              </a:spcAft>
              <a:buSzPts val="1400"/>
              <a:buNone/>
            </a:pPr>
            <a:r>
              <a:rPr lang="en-US" sz="2200"/>
              <a:t>5x5x3 filter</a:t>
            </a:r>
            <a:endParaRPr sz="2200"/>
          </a:p>
          <a:p>
            <a:pPr marL="1283970" lvl="0" indent="0" algn="l" rtl="0">
              <a:lnSpc>
                <a:spcPct val="100000"/>
              </a:lnSpc>
              <a:spcBef>
                <a:spcPts val="1550"/>
              </a:spcBef>
              <a:spcAft>
                <a:spcPts val="0"/>
              </a:spcAft>
              <a:buSzPts val="1400"/>
              <a:buNone/>
            </a:pPr>
            <a:r>
              <a:rPr lang="en-US"/>
              <a:t>32</a:t>
            </a:r>
            <a:endParaRPr/>
          </a:p>
          <a:p>
            <a:pPr marL="4458970" lvl="0" indent="0" algn="l" rtl="0">
              <a:lnSpc>
                <a:spcPct val="100000"/>
              </a:lnSpc>
              <a:spcBef>
                <a:spcPts val="1580"/>
              </a:spcBef>
              <a:spcAft>
                <a:spcPts val="0"/>
              </a:spcAft>
              <a:buSzPts val="1400"/>
              <a:buNone/>
            </a:pPr>
            <a:r>
              <a:rPr lang="en-US" b="1">
                <a:latin typeface="Arial"/>
                <a:ea typeface="Arial"/>
                <a:cs typeface="Arial"/>
                <a:sym typeface="Arial"/>
              </a:rPr>
              <a:t>Convolve </a:t>
            </a:r>
            <a:r>
              <a:rPr lang="en-US"/>
              <a:t>the filter with the image</a:t>
            </a:r>
            <a:endParaRPr>
              <a:latin typeface="Arial"/>
              <a:ea typeface="Arial"/>
              <a:cs typeface="Arial"/>
              <a:sym typeface="Arial"/>
            </a:endParaRPr>
          </a:p>
          <a:p>
            <a:pPr marL="4458970" marR="5080" lvl="0" indent="0" algn="l" rtl="0">
              <a:lnSpc>
                <a:spcPct val="100699"/>
              </a:lnSpc>
              <a:spcBef>
                <a:spcPts val="0"/>
              </a:spcBef>
              <a:spcAft>
                <a:spcPts val="0"/>
              </a:spcAft>
              <a:buSzPts val="1400"/>
              <a:buNone/>
            </a:pPr>
            <a:r>
              <a:rPr lang="en-US"/>
              <a:t>i.e. “slide over the image spatially,  computing dot products”</a:t>
            </a:r>
            <a:endParaRPr/>
          </a:p>
        </p:txBody>
      </p:sp>
      <p:grpSp>
        <p:nvGrpSpPr>
          <p:cNvPr id="585" name="Google Shape;585;p17"/>
          <p:cNvGrpSpPr/>
          <p:nvPr/>
        </p:nvGrpSpPr>
        <p:grpSpPr>
          <a:xfrm>
            <a:off x="4145891" y="3161983"/>
            <a:ext cx="282730" cy="814273"/>
            <a:chOff x="4145891" y="2304732"/>
            <a:chExt cx="282730" cy="814273"/>
          </a:xfrm>
        </p:grpSpPr>
        <p:sp>
          <p:nvSpPr>
            <p:cNvPr id="586" name="Google Shape;586;p17"/>
            <p:cNvSpPr/>
            <p:nvPr/>
          </p:nvSpPr>
          <p:spPr>
            <a:xfrm>
              <a:off x="4145891" y="2455430"/>
              <a:ext cx="132080" cy="663575"/>
            </a:xfrm>
            <a:custGeom>
              <a:avLst/>
              <a:gdLst/>
              <a:ahLst/>
              <a:cxnLst/>
              <a:rect l="l" t="t" r="r" b="b"/>
              <a:pathLst>
                <a:path w="132079" h="663575" extrusionOk="0">
                  <a:moveTo>
                    <a:pt x="131599" y="663213"/>
                  </a:moveTo>
                  <a:lnTo>
                    <a:pt x="0" y="663213"/>
                  </a:lnTo>
                  <a:lnTo>
                    <a:pt x="0" y="0"/>
                  </a:lnTo>
                  <a:lnTo>
                    <a:pt x="131599" y="0"/>
                  </a:lnTo>
                  <a:lnTo>
                    <a:pt x="131599" y="663213"/>
                  </a:lnTo>
                  <a:close/>
                </a:path>
              </a:pathLst>
            </a:custGeom>
            <a:solidFill>
              <a:srgbClr val="C8DAF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87" name="Google Shape;587;p17"/>
            <p:cNvSpPr/>
            <p:nvPr/>
          </p:nvSpPr>
          <p:spPr>
            <a:xfrm>
              <a:off x="4277491" y="2304732"/>
              <a:ext cx="151130" cy="814069"/>
            </a:xfrm>
            <a:custGeom>
              <a:avLst/>
              <a:gdLst/>
              <a:ahLst/>
              <a:cxnLst/>
              <a:rect l="l" t="t" r="r" b="b"/>
              <a:pathLst>
                <a:path w="151129" h="814069" extrusionOk="0">
                  <a:moveTo>
                    <a:pt x="0" y="813910"/>
                  </a:moveTo>
                  <a:lnTo>
                    <a:pt x="0" y="150697"/>
                  </a:lnTo>
                  <a:lnTo>
                    <a:pt x="150699" y="0"/>
                  </a:lnTo>
                  <a:lnTo>
                    <a:pt x="150699" y="663211"/>
                  </a:lnTo>
                  <a:lnTo>
                    <a:pt x="0" y="813910"/>
                  </a:lnTo>
                  <a:close/>
                </a:path>
              </a:pathLst>
            </a:custGeom>
            <a:solidFill>
              <a:srgbClr val="A0AEC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88" name="Google Shape;588;p17"/>
            <p:cNvSpPr/>
            <p:nvPr/>
          </p:nvSpPr>
          <p:spPr>
            <a:xfrm>
              <a:off x="4145891" y="2304732"/>
              <a:ext cx="282575" cy="151130"/>
            </a:xfrm>
            <a:custGeom>
              <a:avLst/>
              <a:gdLst/>
              <a:ahLst/>
              <a:cxnLst/>
              <a:rect l="l" t="t" r="r" b="b"/>
              <a:pathLst>
                <a:path w="282575" h="151130" extrusionOk="0">
                  <a:moveTo>
                    <a:pt x="131599" y="150697"/>
                  </a:moveTo>
                  <a:lnTo>
                    <a:pt x="0" y="150697"/>
                  </a:lnTo>
                  <a:lnTo>
                    <a:pt x="150699" y="0"/>
                  </a:lnTo>
                  <a:lnTo>
                    <a:pt x="282299" y="0"/>
                  </a:lnTo>
                  <a:lnTo>
                    <a:pt x="131599" y="150697"/>
                  </a:lnTo>
                  <a:close/>
                </a:path>
              </a:pathLst>
            </a:custGeom>
            <a:solidFill>
              <a:srgbClr val="D3E1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89" name="Google Shape;589;p17"/>
            <p:cNvSpPr/>
            <p:nvPr/>
          </p:nvSpPr>
          <p:spPr>
            <a:xfrm>
              <a:off x="4145891" y="2304732"/>
              <a:ext cx="282575" cy="814069"/>
            </a:xfrm>
            <a:custGeom>
              <a:avLst/>
              <a:gdLst/>
              <a:ahLst/>
              <a:cxnLst/>
              <a:rect l="l" t="t" r="r" b="b"/>
              <a:pathLst>
                <a:path w="282575" h="814069" extrusionOk="0">
                  <a:moveTo>
                    <a:pt x="0" y="150697"/>
                  </a:moveTo>
                  <a:lnTo>
                    <a:pt x="150699" y="0"/>
                  </a:lnTo>
                  <a:lnTo>
                    <a:pt x="282299" y="0"/>
                  </a:lnTo>
                  <a:lnTo>
                    <a:pt x="282299" y="663211"/>
                  </a:lnTo>
                  <a:lnTo>
                    <a:pt x="131599" y="813910"/>
                  </a:lnTo>
                  <a:lnTo>
                    <a:pt x="0" y="813910"/>
                  </a:lnTo>
                  <a:lnTo>
                    <a:pt x="0" y="150697"/>
                  </a:lnTo>
                  <a:close/>
                </a:path>
                <a:path w="282575" h="814069" extrusionOk="0">
                  <a:moveTo>
                    <a:pt x="0" y="150697"/>
                  </a:moveTo>
                  <a:lnTo>
                    <a:pt x="131599" y="150697"/>
                  </a:lnTo>
                  <a:lnTo>
                    <a:pt x="282299" y="0"/>
                  </a:lnTo>
                </a:path>
                <a:path w="282575" h="814069" extrusionOk="0">
                  <a:moveTo>
                    <a:pt x="131599" y="150697"/>
                  </a:moveTo>
                  <a:lnTo>
                    <a:pt x="131599" y="813910"/>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90" name="Google Shape;590;p17"/>
          <p:cNvSpPr txBox="1"/>
          <p:nvPr/>
        </p:nvSpPr>
        <p:spPr>
          <a:xfrm>
            <a:off x="1675899" y="4668538"/>
            <a:ext cx="28003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p:txBody>
      </p:sp>
      <p:sp>
        <p:nvSpPr>
          <p:cNvPr id="591" name="Google Shape;591;p17"/>
          <p:cNvSpPr txBox="1"/>
          <p:nvPr/>
        </p:nvSpPr>
        <p:spPr>
          <a:xfrm>
            <a:off x="1081483" y="5060167"/>
            <a:ext cx="15303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chemeClr val="dk1"/>
                </a:solidFill>
                <a:latin typeface="Arial"/>
                <a:ea typeface="Arial"/>
                <a:cs typeface="Arial"/>
                <a:sym typeface="Arial"/>
              </a:rPr>
              <a:t>3</a:t>
            </a:r>
            <a:endParaRPr sz="1800" b="0" i="0" u="none" strike="noStrike" cap="none">
              <a:solidFill>
                <a:schemeClr val="dk1"/>
              </a:solidFill>
              <a:latin typeface="Arial"/>
              <a:ea typeface="Arial"/>
              <a:cs typeface="Arial"/>
              <a:sym typeface="Arial"/>
            </a:endParaRPr>
          </a:p>
        </p:txBody>
      </p:sp>
      <p:sp>
        <p:nvSpPr>
          <p:cNvPr id="592" name="Google Shape;592;p17"/>
          <p:cNvSpPr txBox="1">
            <a:spLocks noGrp="1"/>
          </p:cNvSpPr>
          <p:nvPr>
            <p:ph type="title"/>
          </p:nvPr>
        </p:nvSpPr>
        <p:spPr>
          <a:xfrm>
            <a:off x="2791175" y="82550"/>
            <a:ext cx="43236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b="1"/>
              <a:t>Convolution Layer</a:t>
            </a:r>
            <a:endParaRPr sz="36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597" name="Google Shape;597;p18"/>
          <p:cNvGrpSpPr/>
          <p:nvPr/>
        </p:nvGrpSpPr>
        <p:grpSpPr>
          <a:xfrm>
            <a:off x="1066447" y="2283009"/>
            <a:ext cx="956944" cy="2758440"/>
            <a:chOff x="1066447" y="1425759"/>
            <a:chExt cx="956944" cy="2758440"/>
          </a:xfrm>
        </p:grpSpPr>
        <p:sp>
          <p:nvSpPr>
            <p:cNvPr id="598" name="Google Shape;598;p18"/>
            <p:cNvSpPr/>
            <p:nvPr/>
          </p:nvSpPr>
          <p:spPr>
            <a:xfrm>
              <a:off x="1066447" y="2168985"/>
              <a:ext cx="213360" cy="2014855"/>
            </a:xfrm>
            <a:custGeom>
              <a:avLst/>
              <a:gdLst/>
              <a:ahLst/>
              <a:cxnLst/>
              <a:rect l="l" t="t" r="r" b="b"/>
              <a:pathLst>
                <a:path w="213359" h="2014854" extrusionOk="0">
                  <a:moveTo>
                    <a:pt x="213172" y="2014680"/>
                  </a:moveTo>
                  <a:lnTo>
                    <a:pt x="0" y="2014680"/>
                  </a:lnTo>
                  <a:lnTo>
                    <a:pt x="0" y="0"/>
                  </a:lnTo>
                  <a:lnTo>
                    <a:pt x="213172" y="0"/>
                  </a:lnTo>
                  <a:lnTo>
                    <a:pt x="213172" y="2014680"/>
                  </a:lnTo>
                  <a:close/>
                </a:path>
              </a:pathLst>
            </a:custGeom>
            <a:solidFill>
              <a:srgbClr val="F4CCCC">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99" name="Google Shape;599;p18"/>
            <p:cNvSpPr/>
            <p:nvPr/>
          </p:nvSpPr>
          <p:spPr>
            <a:xfrm>
              <a:off x="1279619" y="1425759"/>
              <a:ext cx="743585" cy="2758440"/>
            </a:xfrm>
            <a:custGeom>
              <a:avLst/>
              <a:gdLst/>
              <a:ahLst/>
              <a:cxnLst/>
              <a:rect l="l" t="t" r="r" b="b"/>
              <a:pathLst>
                <a:path w="743585" h="2758440" extrusionOk="0">
                  <a:moveTo>
                    <a:pt x="0" y="2757906"/>
                  </a:moveTo>
                  <a:lnTo>
                    <a:pt x="0" y="743226"/>
                  </a:lnTo>
                  <a:lnTo>
                    <a:pt x="743226" y="0"/>
                  </a:lnTo>
                  <a:lnTo>
                    <a:pt x="743226" y="2014658"/>
                  </a:lnTo>
                  <a:lnTo>
                    <a:pt x="0" y="2757906"/>
                  </a:lnTo>
                  <a:close/>
                </a:path>
              </a:pathLst>
            </a:custGeom>
            <a:solidFill>
              <a:srgbClr val="C3A3A3">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00" name="Google Shape;600;p18"/>
            <p:cNvSpPr/>
            <p:nvPr/>
          </p:nvSpPr>
          <p:spPr>
            <a:xfrm>
              <a:off x="1066447" y="1425759"/>
              <a:ext cx="956944" cy="743585"/>
            </a:xfrm>
            <a:custGeom>
              <a:avLst/>
              <a:gdLst/>
              <a:ahLst/>
              <a:cxnLst/>
              <a:rect l="l" t="t" r="r" b="b"/>
              <a:pathLst>
                <a:path w="956944" h="743585" extrusionOk="0">
                  <a:moveTo>
                    <a:pt x="213172" y="743226"/>
                  </a:moveTo>
                  <a:lnTo>
                    <a:pt x="0" y="743226"/>
                  </a:lnTo>
                  <a:lnTo>
                    <a:pt x="743226" y="0"/>
                  </a:lnTo>
                  <a:lnTo>
                    <a:pt x="956398" y="0"/>
                  </a:lnTo>
                  <a:lnTo>
                    <a:pt x="213172" y="743226"/>
                  </a:lnTo>
                  <a:close/>
                </a:path>
              </a:pathLst>
            </a:custGeom>
            <a:solidFill>
              <a:srgbClr val="F6D6D6">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01" name="Google Shape;601;p18"/>
            <p:cNvSpPr/>
            <p:nvPr/>
          </p:nvSpPr>
          <p:spPr>
            <a:xfrm>
              <a:off x="1066447" y="1425759"/>
              <a:ext cx="956944" cy="2758440"/>
            </a:xfrm>
            <a:custGeom>
              <a:avLst/>
              <a:gdLst/>
              <a:ahLst/>
              <a:cxnLst/>
              <a:rect l="l" t="t" r="r" b="b"/>
              <a:pathLst>
                <a:path w="956944" h="2758440" extrusionOk="0">
                  <a:moveTo>
                    <a:pt x="0" y="743226"/>
                  </a:moveTo>
                  <a:lnTo>
                    <a:pt x="743226" y="0"/>
                  </a:lnTo>
                  <a:lnTo>
                    <a:pt x="956398" y="0"/>
                  </a:lnTo>
                  <a:lnTo>
                    <a:pt x="956398" y="2014658"/>
                  </a:lnTo>
                  <a:lnTo>
                    <a:pt x="213172" y="2757906"/>
                  </a:lnTo>
                  <a:lnTo>
                    <a:pt x="0" y="2757906"/>
                  </a:lnTo>
                  <a:lnTo>
                    <a:pt x="0" y="743226"/>
                  </a:lnTo>
                  <a:close/>
                </a:path>
                <a:path w="956944" h="2758440" extrusionOk="0">
                  <a:moveTo>
                    <a:pt x="0" y="743226"/>
                  </a:moveTo>
                  <a:lnTo>
                    <a:pt x="213172" y="743226"/>
                  </a:lnTo>
                  <a:lnTo>
                    <a:pt x="956398" y="0"/>
                  </a:lnTo>
                </a:path>
                <a:path w="956944" h="2758440" extrusionOk="0">
                  <a:moveTo>
                    <a:pt x="213172" y="743226"/>
                  </a:moveTo>
                  <a:lnTo>
                    <a:pt x="213172" y="2757906"/>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2" name="Google Shape;602;p18"/>
          <p:cNvGrpSpPr/>
          <p:nvPr/>
        </p:nvGrpSpPr>
        <p:grpSpPr>
          <a:xfrm>
            <a:off x="4145891" y="3161983"/>
            <a:ext cx="282730" cy="814273"/>
            <a:chOff x="4145891" y="2304732"/>
            <a:chExt cx="282730" cy="814273"/>
          </a:xfrm>
        </p:grpSpPr>
        <p:sp>
          <p:nvSpPr>
            <p:cNvPr id="603" name="Google Shape;603;p18"/>
            <p:cNvSpPr/>
            <p:nvPr/>
          </p:nvSpPr>
          <p:spPr>
            <a:xfrm>
              <a:off x="4145891" y="2455430"/>
              <a:ext cx="132080" cy="663575"/>
            </a:xfrm>
            <a:custGeom>
              <a:avLst/>
              <a:gdLst/>
              <a:ahLst/>
              <a:cxnLst/>
              <a:rect l="l" t="t" r="r" b="b"/>
              <a:pathLst>
                <a:path w="132079" h="663575" extrusionOk="0">
                  <a:moveTo>
                    <a:pt x="131599" y="663213"/>
                  </a:moveTo>
                  <a:lnTo>
                    <a:pt x="0" y="663213"/>
                  </a:lnTo>
                  <a:lnTo>
                    <a:pt x="0" y="0"/>
                  </a:lnTo>
                  <a:lnTo>
                    <a:pt x="131599" y="0"/>
                  </a:lnTo>
                  <a:lnTo>
                    <a:pt x="131599" y="663213"/>
                  </a:lnTo>
                  <a:close/>
                </a:path>
              </a:pathLst>
            </a:custGeom>
            <a:solidFill>
              <a:srgbClr val="C8DAF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04" name="Google Shape;604;p18"/>
            <p:cNvSpPr/>
            <p:nvPr/>
          </p:nvSpPr>
          <p:spPr>
            <a:xfrm>
              <a:off x="4277491" y="2304732"/>
              <a:ext cx="151130" cy="814069"/>
            </a:xfrm>
            <a:custGeom>
              <a:avLst/>
              <a:gdLst/>
              <a:ahLst/>
              <a:cxnLst/>
              <a:rect l="l" t="t" r="r" b="b"/>
              <a:pathLst>
                <a:path w="151129" h="814069" extrusionOk="0">
                  <a:moveTo>
                    <a:pt x="0" y="813910"/>
                  </a:moveTo>
                  <a:lnTo>
                    <a:pt x="0" y="150697"/>
                  </a:lnTo>
                  <a:lnTo>
                    <a:pt x="150699" y="0"/>
                  </a:lnTo>
                  <a:lnTo>
                    <a:pt x="150699" y="663211"/>
                  </a:lnTo>
                  <a:lnTo>
                    <a:pt x="0" y="813910"/>
                  </a:lnTo>
                  <a:close/>
                </a:path>
              </a:pathLst>
            </a:custGeom>
            <a:solidFill>
              <a:srgbClr val="A0AEC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05" name="Google Shape;605;p18"/>
            <p:cNvSpPr/>
            <p:nvPr/>
          </p:nvSpPr>
          <p:spPr>
            <a:xfrm>
              <a:off x="4145891" y="2304732"/>
              <a:ext cx="282575" cy="151130"/>
            </a:xfrm>
            <a:custGeom>
              <a:avLst/>
              <a:gdLst/>
              <a:ahLst/>
              <a:cxnLst/>
              <a:rect l="l" t="t" r="r" b="b"/>
              <a:pathLst>
                <a:path w="282575" h="151130" extrusionOk="0">
                  <a:moveTo>
                    <a:pt x="131599" y="150697"/>
                  </a:moveTo>
                  <a:lnTo>
                    <a:pt x="0" y="150697"/>
                  </a:lnTo>
                  <a:lnTo>
                    <a:pt x="150699" y="0"/>
                  </a:lnTo>
                  <a:lnTo>
                    <a:pt x="282299" y="0"/>
                  </a:lnTo>
                  <a:lnTo>
                    <a:pt x="131599" y="150697"/>
                  </a:lnTo>
                  <a:close/>
                </a:path>
              </a:pathLst>
            </a:custGeom>
            <a:solidFill>
              <a:srgbClr val="D3E1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06" name="Google Shape;606;p18"/>
            <p:cNvSpPr/>
            <p:nvPr/>
          </p:nvSpPr>
          <p:spPr>
            <a:xfrm>
              <a:off x="4145891" y="2304732"/>
              <a:ext cx="282575" cy="814069"/>
            </a:xfrm>
            <a:custGeom>
              <a:avLst/>
              <a:gdLst/>
              <a:ahLst/>
              <a:cxnLst/>
              <a:rect l="l" t="t" r="r" b="b"/>
              <a:pathLst>
                <a:path w="282575" h="814069" extrusionOk="0">
                  <a:moveTo>
                    <a:pt x="0" y="150697"/>
                  </a:moveTo>
                  <a:lnTo>
                    <a:pt x="150699" y="0"/>
                  </a:lnTo>
                  <a:lnTo>
                    <a:pt x="282299" y="0"/>
                  </a:lnTo>
                  <a:lnTo>
                    <a:pt x="282299" y="663211"/>
                  </a:lnTo>
                  <a:lnTo>
                    <a:pt x="131599" y="813910"/>
                  </a:lnTo>
                  <a:lnTo>
                    <a:pt x="0" y="813910"/>
                  </a:lnTo>
                  <a:lnTo>
                    <a:pt x="0" y="150697"/>
                  </a:lnTo>
                  <a:close/>
                </a:path>
                <a:path w="282575" h="814069" extrusionOk="0">
                  <a:moveTo>
                    <a:pt x="0" y="150697"/>
                  </a:moveTo>
                  <a:lnTo>
                    <a:pt x="131599" y="150697"/>
                  </a:lnTo>
                  <a:lnTo>
                    <a:pt x="282299" y="0"/>
                  </a:lnTo>
                </a:path>
                <a:path w="282575" h="814069" extrusionOk="0">
                  <a:moveTo>
                    <a:pt x="131599" y="150697"/>
                  </a:moveTo>
                  <a:lnTo>
                    <a:pt x="131599" y="813910"/>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7" name="Google Shape;607;p18"/>
          <p:cNvSpPr txBox="1">
            <a:spLocks noGrp="1"/>
          </p:cNvSpPr>
          <p:nvPr>
            <p:ph type="body" idx="1"/>
          </p:nvPr>
        </p:nvSpPr>
        <p:spPr>
          <a:xfrm>
            <a:off x="824248" y="1762093"/>
            <a:ext cx="7912734" cy="253441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32x32x</a:t>
            </a:r>
            <a:r>
              <a:rPr lang="en-US">
                <a:solidFill>
                  <a:srgbClr val="0000FF"/>
                </a:solidFill>
              </a:rPr>
              <a:t>3 </a:t>
            </a:r>
            <a:r>
              <a:rPr lang="en-US"/>
              <a:t>image</a:t>
            </a:r>
            <a:endParaRPr/>
          </a:p>
          <a:p>
            <a:pPr marL="0" lvl="0" indent="0" algn="l" rtl="0">
              <a:lnSpc>
                <a:spcPct val="100000"/>
              </a:lnSpc>
              <a:spcBef>
                <a:spcPts val="50"/>
              </a:spcBef>
              <a:spcAft>
                <a:spcPts val="0"/>
              </a:spcAft>
              <a:buSzPts val="1400"/>
              <a:buNone/>
            </a:pPr>
            <a:endParaRPr sz="2800"/>
          </a:p>
          <a:p>
            <a:pPr marL="0" marR="69215" lvl="0" indent="0" algn="ctr" rtl="0">
              <a:lnSpc>
                <a:spcPct val="100000"/>
              </a:lnSpc>
              <a:spcBef>
                <a:spcPts val="0"/>
              </a:spcBef>
              <a:spcAft>
                <a:spcPts val="0"/>
              </a:spcAft>
              <a:buSzPts val="1400"/>
              <a:buNone/>
            </a:pPr>
            <a:r>
              <a:rPr lang="en-US"/>
              <a:t>5x5x</a:t>
            </a:r>
            <a:r>
              <a:rPr lang="en-US">
                <a:solidFill>
                  <a:srgbClr val="0000FF"/>
                </a:solidFill>
              </a:rPr>
              <a:t>3 </a:t>
            </a:r>
            <a:r>
              <a:rPr lang="en-US"/>
              <a:t>filter</a:t>
            </a:r>
            <a:endParaRPr/>
          </a:p>
          <a:p>
            <a:pPr marL="1283970" lvl="0" indent="0" algn="l" rtl="0">
              <a:lnSpc>
                <a:spcPct val="100000"/>
              </a:lnSpc>
              <a:spcBef>
                <a:spcPts val="1550"/>
              </a:spcBef>
              <a:spcAft>
                <a:spcPts val="0"/>
              </a:spcAft>
              <a:buSzPts val="1400"/>
              <a:buNone/>
            </a:pPr>
            <a:r>
              <a:rPr lang="en-US"/>
              <a:t>32</a:t>
            </a:r>
            <a:endParaRPr/>
          </a:p>
          <a:p>
            <a:pPr marL="4458970" lvl="0" indent="0" algn="l" rtl="0">
              <a:lnSpc>
                <a:spcPct val="100000"/>
              </a:lnSpc>
              <a:spcBef>
                <a:spcPts val="1580"/>
              </a:spcBef>
              <a:spcAft>
                <a:spcPts val="0"/>
              </a:spcAft>
              <a:buSzPts val="1400"/>
              <a:buNone/>
            </a:pPr>
            <a:r>
              <a:rPr lang="en-US" b="1">
                <a:latin typeface="Arial"/>
                <a:ea typeface="Arial"/>
                <a:cs typeface="Arial"/>
                <a:sym typeface="Arial"/>
              </a:rPr>
              <a:t>Convolve </a:t>
            </a:r>
            <a:r>
              <a:rPr lang="en-US"/>
              <a:t>the filter with the image</a:t>
            </a:r>
            <a:endParaRPr>
              <a:latin typeface="Arial"/>
              <a:ea typeface="Arial"/>
              <a:cs typeface="Arial"/>
              <a:sym typeface="Arial"/>
            </a:endParaRPr>
          </a:p>
          <a:p>
            <a:pPr marL="4458970" marR="5080" lvl="0" indent="0" algn="l" rtl="0">
              <a:lnSpc>
                <a:spcPct val="100699"/>
              </a:lnSpc>
              <a:spcBef>
                <a:spcPts val="0"/>
              </a:spcBef>
              <a:spcAft>
                <a:spcPts val="0"/>
              </a:spcAft>
              <a:buSzPts val="1400"/>
              <a:buNone/>
            </a:pPr>
            <a:r>
              <a:rPr lang="en-US"/>
              <a:t>i.e. “slide over the image spatially,  computing dot products”</a:t>
            </a:r>
            <a:endParaRPr/>
          </a:p>
        </p:txBody>
      </p:sp>
      <p:sp>
        <p:nvSpPr>
          <p:cNvPr id="608" name="Google Shape;608;p18"/>
          <p:cNvSpPr txBox="1"/>
          <p:nvPr/>
        </p:nvSpPr>
        <p:spPr>
          <a:xfrm>
            <a:off x="5036539" y="1197131"/>
            <a:ext cx="2890520" cy="575945"/>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en-US" sz="1800" b="0" i="0" u="none" strike="noStrike" cap="none">
                <a:solidFill>
                  <a:srgbClr val="0000FF"/>
                </a:solidFill>
                <a:latin typeface="Arial"/>
                <a:ea typeface="Arial"/>
                <a:cs typeface="Arial"/>
                <a:sym typeface="Arial"/>
              </a:rPr>
              <a:t>Filters always extend the full  depth of the input volume</a:t>
            </a:r>
            <a:endParaRPr sz="1800" b="0" i="0" u="none" strike="noStrike" cap="none">
              <a:solidFill>
                <a:schemeClr val="dk1"/>
              </a:solidFill>
              <a:latin typeface="Arial"/>
              <a:ea typeface="Arial"/>
              <a:cs typeface="Arial"/>
              <a:sym typeface="Arial"/>
            </a:endParaRPr>
          </a:p>
        </p:txBody>
      </p:sp>
      <p:grpSp>
        <p:nvGrpSpPr>
          <p:cNvPr id="609" name="Google Shape;609;p18"/>
          <p:cNvGrpSpPr/>
          <p:nvPr/>
        </p:nvGrpSpPr>
        <p:grpSpPr>
          <a:xfrm>
            <a:off x="4988290" y="1956436"/>
            <a:ext cx="579620" cy="516761"/>
            <a:chOff x="4988290" y="1099185"/>
            <a:chExt cx="579620" cy="516761"/>
          </a:xfrm>
        </p:grpSpPr>
        <p:sp>
          <p:nvSpPr>
            <p:cNvPr id="610" name="Google Shape;610;p18"/>
            <p:cNvSpPr/>
            <p:nvPr/>
          </p:nvSpPr>
          <p:spPr>
            <a:xfrm>
              <a:off x="5020540" y="1099185"/>
              <a:ext cx="547370" cy="488315"/>
            </a:xfrm>
            <a:custGeom>
              <a:avLst/>
              <a:gdLst/>
              <a:ahLst/>
              <a:cxnLst/>
              <a:rect l="l" t="t" r="r" b="b"/>
              <a:pathLst>
                <a:path w="547370" h="488315" extrusionOk="0">
                  <a:moveTo>
                    <a:pt x="547148" y="0"/>
                  </a:moveTo>
                  <a:lnTo>
                    <a:pt x="0" y="487864"/>
                  </a:lnTo>
                </a:path>
              </a:pathLst>
            </a:custGeom>
            <a:noFill/>
            <a:ln w="9525"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11" name="Google Shape;611;p18"/>
            <p:cNvSpPr/>
            <p:nvPr/>
          </p:nvSpPr>
          <p:spPr>
            <a:xfrm>
              <a:off x="4988290" y="1575306"/>
              <a:ext cx="43180" cy="40640"/>
            </a:xfrm>
            <a:custGeom>
              <a:avLst/>
              <a:gdLst/>
              <a:ahLst/>
              <a:cxnLst/>
              <a:rect l="l" t="t" r="r" b="b"/>
              <a:pathLst>
                <a:path w="43179" h="40640" extrusionOk="0">
                  <a:moveTo>
                    <a:pt x="0" y="40509"/>
                  </a:moveTo>
                  <a:lnTo>
                    <a:pt x="21774" y="0"/>
                  </a:lnTo>
                  <a:lnTo>
                    <a:pt x="42724" y="23484"/>
                  </a:lnTo>
                  <a:lnTo>
                    <a:pt x="0" y="40509"/>
                  </a:lnTo>
                  <a:close/>
                </a:path>
              </a:pathLst>
            </a:custGeom>
            <a:solidFill>
              <a:srgbClr val="0000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12" name="Google Shape;612;p18"/>
            <p:cNvSpPr/>
            <p:nvPr/>
          </p:nvSpPr>
          <p:spPr>
            <a:xfrm>
              <a:off x="4988290" y="1575306"/>
              <a:ext cx="43180" cy="40640"/>
            </a:xfrm>
            <a:custGeom>
              <a:avLst/>
              <a:gdLst/>
              <a:ahLst/>
              <a:cxnLst/>
              <a:rect l="l" t="t" r="r" b="b"/>
              <a:pathLst>
                <a:path w="43179" h="40640" extrusionOk="0">
                  <a:moveTo>
                    <a:pt x="21774" y="0"/>
                  </a:moveTo>
                  <a:lnTo>
                    <a:pt x="0" y="40509"/>
                  </a:lnTo>
                  <a:lnTo>
                    <a:pt x="42724" y="23484"/>
                  </a:lnTo>
                  <a:lnTo>
                    <a:pt x="21774" y="0"/>
                  </a:lnTo>
                  <a:close/>
                </a:path>
              </a:pathLst>
            </a:custGeom>
            <a:noFill/>
            <a:ln w="9525"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3" name="Google Shape;613;p18"/>
          <p:cNvGrpSpPr/>
          <p:nvPr/>
        </p:nvGrpSpPr>
        <p:grpSpPr>
          <a:xfrm>
            <a:off x="2112615" y="1585349"/>
            <a:ext cx="2570358" cy="239347"/>
            <a:chOff x="2112615" y="728098"/>
            <a:chExt cx="2570358" cy="239347"/>
          </a:xfrm>
        </p:grpSpPr>
        <p:sp>
          <p:nvSpPr>
            <p:cNvPr id="614" name="Google Shape;614;p18"/>
            <p:cNvSpPr/>
            <p:nvPr/>
          </p:nvSpPr>
          <p:spPr>
            <a:xfrm>
              <a:off x="2155673" y="728098"/>
              <a:ext cx="2527300" cy="223520"/>
            </a:xfrm>
            <a:custGeom>
              <a:avLst/>
              <a:gdLst/>
              <a:ahLst/>
              <a:cxnLst/>
              <a:rect l="l" t="t" r="r" b="b"/>
              <a:pathLst>
                <a:path w="2527300" h="223519" extrusionOk="0">
                  <a:moveTo>
                    <a:pt x="2526967" y="0"/>
                  </a:moveTo>
                  <a:lnTo>
                    <a:pt x="0" y="223269"/>
                  </a:lnTo>
                </a:path>
              </a:pathLst>
            </a:custGeom>
            <a:noFill/>
            <a:ln w="9525"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15" name="Google Shape;615;p18"/>
            <p:cNvSpPr/>
            <p:nvPr/>
          </p:nvSpPr>
          <p:spPr>
            <a:xfrm>
              <a:off x="2112615" y="935695"/>
              <a:ext cx="44450" cy="31750"/>
            </a:xfrm>
            <a:custGeom>
              <a:avLst/>
              <a:gdLst/>
              <a:ahLst/>
              <a:cxnLst/>
              <a:rect l="l" t="t" r="r" b="b"/>
              <a:pathLst>
                <a:path w="44450" h="31750" extrusionOk="0">
                  <a:moveTo>
                    <a:pt x="44442" y="31344"/>
                  </a:moveTo>
                  <a:lnTo>
                    <a:pt x="0" y="19477"/>
                  </a:lnTo>
                  <a:lnTo>
                    <a:pt x="41672" y="0"/>
                  </a:lnTo>
                  <a:lnTo>
                    <a:pt x="44442" y="31344"/>
                  </a:lnTo>
                  <a:close/>
                </a:path>
              </a:pathLst>
            </a:custGeom>
            <a:solidFill>
              <a:srgbClr val="0000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16" name="Google Shape;616;p18"/>
            <p:cNvSpPr/>
            <p:nvPr/>
          </p:nvSpPr>
          <p:spPr>
            <a:xfrm>
              <a:off x="2112615" y="935695"/>
              <a:ext cx="44450" cy="31750"/>
            </a:xfrm>
            <a:custGeom>
              <a:avLst/>
              <a:gdLst/>
              <a:ahLst/>
              <a:cxnLst/>
              <a:rect l="l" t="t" r="r" b="b"/>
              <a:pathLst>
                <a:path w="44450" h="31750" extrusionOk="0">
                  <a:moveTo>
                    <a:pt x="41672" y="0"/>
                  </a:moveTo>
                  <a:lnTo>
                    <a:pt x="0" y="19477"/>
                  </a:lnTo>
                  <a:lnTo>
                    <a:pt x="44442" y="31344"/>
                  </a:lnTo>
                  <a:lnTo>
                    <a:pt x="41672" y="0"/>
                  </a:lnTo>
                  <a:close/>
                </a:path>
              </a:pathLst>
            </a:custGeom>
            <a:noFill/>
            <a:ln w="9525"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18"/>
          <p:cNvSpPr txBox="1"/>
          <p:nvPr/>
        </p:nvSpPr>
        <p:spPr>
          <a:xfrm>
            <a:off x="1675899" y="4668538"/>
            <a:ext cx="28003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p:txBody>
      </p:sp>
      <p:sp>
        <p:nvSpPr>
          <p:cNvPr id="618" name="Google Shape;618;p18"/>
          <p:cNvSpPr txBox="1"/>
          <p:nvPr/>
        </p:nvSpPr>
        <p:spPr>
          <a:xfrm>
            <a:off x="1081483" y="5060167"/>
            <a:ext cx="153035" cy="321306"/>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chemeClr val="dk1"/>
                </a:solidFill>
                <a:latin typeface="Arial"/>
                <a:ea typeface="Arial"/>
                <a:cs typeface="Arial"/>
                <a:sym typeface="Arial"/>
              </a:rPr>
              <a:t>3</a:t>
            </a:r>
            <a:endParaRPr sz="1800" b="0" i="0" u="none" strike="noStrike" cap="none">
              <a:solidFill>
                <a:schemeClr val="dk1"/>
              </a:solidFill>
              <a:latin typeface="Arial"/>
              <a:ea typeface="Arial"/>
              <a:cs typeface="Arial"/>
              <a:sym typeface="Arial"/>
            </a:endParaRPr>
          </a:p>
        </p:txBody>
      </p:sp>
      <p:sp>
        <p:nvSpPr>
          <p:cNvPr id="619" name="Google Shape;619;p18"/>
          <p:cNvSpPr txBox="1">
            <a:spLocks noGrp="1"/>
          </p:cNvSpPr>
          <p:nvPr>
            <p:ph type="title"/>
          </p:nvPr>
        </p:nvSpPr>
        <p:spPr>
          <a:xfrm>
            <a:off x="2791175" y="82550"/>
            <a:ext cx="43236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b="1"/>
              <a:t>Convolution Layer</a:t>
            </a:r>
            <a:endParaRPr sz="36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1"/>
          <p:cNvSpPr txBox="1">
            <a:spLocks noGrp="1"/>
          </p:cNvSpPr>
          <p:nvPr>
            <p:ph type="ctrTitle"/>
          </p:nvPr>
        </p:nvSpPr>
        <p:spPr>
          <a:xfrm>
            <a:off x="685800" y="297177"/>
            <a:ext cx="7772400" cy="805500"/>
          </a:xfrm>
          <a:prstGeom prst="rect">
            <a:avLst/>
          </a:prstGeom>
          <a:noFill/>
          <a:ln>
            <a:noFill/>
          </a:ln>
        </p:spPr>
        <p:txBody>
          <a:bodyPr spcFirstLastPara="1" wrap="square" lIns="0" tIns="35550" rIns="0" bIns="0" anchor="t" anchorCtr="0">
            <a:spAutoFit/>
          </a:bodyPr>
          <a:lstStyle/>
          <a:p>
            <a:pPr marL="685800" lvl="1" indent="0" algn="ctr" rtl="0">
              <a:lnSpc>
                <a:spcPct val="100000"/>
              </a:lnSpc>
              <a:spcBef>
                <a:spcPts val="0"/>
              </a:spcBef>
              <a:spcAft>
                <a:spcPts val="0"/>
              </a:spcAft>
              <a:buSzPts val="1400"/>
              <a:buNone/>
            </a:pPr>
            <a:r>
              <a:rPr lang="en-US" sz="5000" b="1">
                <a:solidFill>
                  <a:srgbClr val="990000"/>
                </a:solidFill>
                <a:latin typeface="Calibri"/>
                <a:ea typeface="Calibri"/>
                <a:cs typeface="Calibri"/>
                <a:sym typeface="Calibri"/>
              </a:rPr>
              <a:t>Day 1</a:t>
            </a:r>
            <a:endParaRPr sz="5000" b="1">
              <a:solidFill>
                <a:srgbClr val="990000"/>
              </a:solidFill>
              <a:latin typeface="Calibri"/>
              <a:ea typeface="Calibri"/>
              <a:cs typeface="Calibri"/>
              <a:sym typeface="Calibri"/>
            </a:endParaRPr>
          </a:p>
        </p:txBody>
      </p:sp>
      <p:sp>
        <p:nvSpPr>
          <p:cNvPr id="66" name="Google Shape;66;p31"/>
          <p:cNvSpPr txBox="1"/>
          <p:nvPr/>
        </p:nvSpPr>
        <p:spPr>
          <a:xfrm>
            <a:off x="601823" y="1851882"/>
            <a:ext cx="7319867" cy="4570442"/>
          </a:xfrm>
          <a:prstGeom prst="rect">
            <a:avLst/>
          </a:prstGeom>
          <a:noFill/>
          <a:ln>
            <a:noFill/>
          </a:ln>
        </p:spPr>
        <p:txBody>
          <a:bodyPr spcFirstLastPara="1" wrap="square" lIns="91425" tIns="45700" rIns="91425" bIns="45700" anchor="t" anchorCtr="0">
            <a:spAutoFit/>
          </a:bodyPr>
          <a:lstStyle/>
          <a:p>
            <a:pPr marL="285750" marR="0" lvl="0" indent="-361950" algn="l" rtl="0">
              <a:lnSpc>
                <a:spcPct val="150000"/>
              </a:lnSpc>
              <a:spcBef>
                <a:spcPts val="0"/>
              </a:spcBef>
              <a:spcAft>
                <a:spcPts val="0"/>
              </a:spcAft>
              <a:buClr>
                <a:srgbClr val="000000"/>
              </a:buClr>
              <a:buSzPts val="2600"/>
              <a:buFont typeface="Wingdings" panose="05000000000000000000" pitchFamily="2" charset="2"/>
              <a:buChar char="ü"/>
            </a:pPr>
            <a:r>
              <a:rPr lang="en-US" sz="2000" i="0" u="none" strike="noStrike" cap="none">
                <a:solidFill>
                  <a:srgbClr val="000000"/>
                </a:solidFill>
                <a:latin typeface="Calibri"/>
                <a:ea typeface="Calibri"/>
                <a:cs typeface="Calibri"/>
                <a:sym typeface="Calibri"/>
              </a:rPr>
              <a:t>Image Classification Task</a:t>
            </a:r>
          </a:p>
          <a:p>
            <a:pPr marL="1046163" lvl="3" indent="-187325">
              <a:lnSpc>
                <a:spcPct val="150000"/>
              </a:lnSpc>
              <a:buSzPts val="2600"/>
              <a:buFont typeface="Arial" panose="020B0604020202020204" pitchFamily="34" charset="0"/>
              <a:buChar char="•"/>
            </a:pPr>
            <a:r>
              <a:rPr lang="en-US" sz="2000" i="0" u="none" strike="noStrike" cap="none">
                <a:solidFill>
                  <a:srgbClr val="000000"/>
                </a:solidFill>
                <a:latin typeface="Calibri"/>
                <a:ea typeface="Calibri"/>
                <a:cs typeface="Calibri"/>
                <a:sym typeface="Calibri"/>
              </a:rPr>
              <a:t> </a:t>
            </a:r>
            <a:r>
              <a:rPr lang="en-US" sz="1800">
                <a:latin typeface="Calibri"/>
                <a:ea typeface="Calibri"/>
                <a:cs typeface="Calibri"/>
                <a:sym typeface="Calibri"/>
              </a:rPr>
              <a:t>W</a:t>
            </a:r>
            <a:r>
              <a:rPr lang="en-US" sz="1800" i="0" u="none" strike="noStrike" cap="none">
                <a:solidFill>
                  <a:srgbClr val="000000"/>
                </a:solidFill>
                <a:latin typeface="Calibri"/>
                <a:ea typeface="Calibri"/>
                <a:cs typeface="Calibri"/>
                <a:sym typeface="Calibri"/>
              </a:rPr>
              <a:t>ith a custom  CNN,  CIFAR10</a:t>
            </a:r>
          </a:p>
          <a:p>
            <a:pPr marL="1046163" lvl="1" indent="-187325">
              <a:lnSpc>
                <a:spcPct val="150000"/>
              </a:lnSpc>
              <a:buSzPts val="2600"/>
              <a:buFont typeface="Arial" panose="020B0604020202020204" pitchFamily="34" charset="0"/>
              <a:buChar char="•"/>
            </a:pPr>
            <a:r>
              <a:rPr lang="en-US" sz="1800" i="0" u="none" strike="noStrike" cap="none">
                <a:solidFill>
                  <a:srgbClr val="000000"/>
                </a:solidFill>
                <a:latin typeface="Calibri"/>
                <a:ea typeface="Calibri"/>
                <a:cs typeface="Calibri"/>
                <a:sym typeface="Calibri"/>
              </a:rPr>
              <a:t> Use of pretrained VGG 16</a:t>
            </a:r>
          </a:p>
          <a:p>
            <a:pPr marL="285750" marR="0" lvl="0" indent="-361950" algn="l" rtl="0">
              <a:lnSpc>
                <a:spcPct val="150000"/>
              </a:lnSpc>
              <a:spcBef>
                <a:spcPts val="0"/>
              </a:spcBef>
              <a:spcAft>
                <a:spcPts val="0"/>
              </a:spcAft>
              <a:buClr>
                <a:srgbClr val="000000"/>
              </a:buClr>
              <a:buSzPts val="2600"/>
              <a:buFont typeface="Wingdings" panose="05000000000000000000" pitchFamily="2" charset="2"/>
              <a:buChar char="ü"/>
            </a:pPr>
            <a:r>
              <a:rPr lang="en-US" sz="2000">
                <a:latin typeface="Calibri"/>
                <a:ea typeface="Calibri"/>
                <a:cs typeface="Calibri"/>
                <a:sym typeface="Calibri"/>
              </a:rPr>
              <a:t>Babysitting your CNNs</a:t>
            </a:r>
          </a:p>
          <a:p>
            <a:pPr marL="285750" marR="0" lvl="0" indent="-361950" algn="l" rtl="0">
              <a:lnSpc>
                <a:spcPct val="150000"/>
              </a:lnSpc>
              <a:spcBef>
                <a:spcPts val="0"/>
              </a:spcBef>
              <a:spcAft>
                <a:spcPts val="0"/>
              </a:spcAft>
              <a:buClr>
                <a:srgbClr val="000000"/>
              </a:buClr>
              <a:buSzPts val="2600"/>
              <a:buFont typeface="Wingdings" panose="05000000000000000000" pitchFamily="2" charset="2"/>
              <a:buChar char="ü"/>
            </a:pPr>
            <a:r>
              <a:rPr lang="en-US" sz="2000" i="0" u="none" strike="noStrike" cap="none">
                <a:solidFill>
                  <a:srgbClr val="000000"/>
                </a:solidFill>
                <a:latin typeface="Calibri"/>
                <a:ea typeface="Calibri"/>
                <a:cs typeface="Calibri"/>
                <a:sym typeface="Calibri"/>
              </a:rPr>
              <a:t>Natural Language Processing Tasks (Emotion recognition from sentences) using</a:t>
            </a:r>
          </a:p>
          <a:p>
            <a:pPr marL="1087438" lvl="7" indent="-285750">
              <a:lnSpc>
                <a:spcPct val="150000"/>
              </a:lnSpc>
              <a:buSzPts val="2600"/>
              <a:buFont typeface="Arial" panose="020B0604020202020204" pitchFamily="34" charset="0"/>
              <a:buChar char="•"/>
            </a:pPr>
            <a:r>
              <a:rPr lang="en-US" sz="1800">
                <a:latin typeface="Calibri"/>
                <a:ea typeface="Calibri"/>
                <a:cs typeface="Calibri"/>
                <a:sym typeface="Calibri"/>
              </a:rPr>
              <a:t>LSTM</a:t>
            </a:r>
          </a:p>
          <a:p>
            <a:pPr marL="1087438" lvl="7" indent="-285750">
              <a:lnSpc>
                <a:spcPct val="150000"/>
              </a:lnSpc>
              <a:buSzPts val="2600"/>
              <a:buFont typeface="Arial" panose="020B0604020202020204" pitchFamily="34" charset="0"/>
              <a:buChar char="•"/>
            </a:pPr>
            <a:r>
              <a:rPr lang="en-US" sz="1800" i="0" u="none" strike="noStrike" cap="none">
                <a:solidFill>
                  <a:srgbClr val="000000"/>
                </a:solidFill>
                <a:latin typeface="Calibri"/>
                <a:ea typeface="Calibri"/>
                <a:cs typeface="Calibri"/>
                <a:sym typeface="Calibri"/>
              </a:rPr>
              <a:t>Transformer (BERT)</a:t>
            </a:r>
          </a:p>
          <a:p>
            <a:pPr marL="285750" lvl="2" indent="-361950">
              <a:lnSpc>
                <a:spcPct val="150000"/>
              </a:lnSpc>
              <a:buSzPts val="2600"/>
              <a:buFont typeface="Calibri"/>
              <a:buChar char="✔"/>
            </a:pPr>
            <a:endParaRPr lang="en-US" sz="2000" i="0" u="none" strike="noStrike" cap="none">
              <a:solidFill>
                <a:srgbClr val="000000"/>
              </a:solidFill>
              <a:latin typeface="Calibri"/>
              <a:ea typeface="Calibri"/>
              <a:cs typeface="Calibri"/>
              <a:sym typeface="Calibri"/>
            </a:endParaRPr>
          </a:p>
          <a:p>
            <a:pPr marL="285750" marR="0" lvl="0" indent="-361950" algn="l" rtl="0">
              <a:lnSpc>
                <a:spcPct val="150000"/>
              </a:lnSpc>
              <a:spcBef>
                <a:spcPts val="0"/>
              </a:spcBef>
              <a:spcAft>
                <a:spcPts val="0"/>
              </a:spcAft>
              <a:buClr>
                <a:srgbClr val="000000"/>
              </a:buClr>
              <a:buSzPts val="2600"/>
              <a:buFont typeface="Calibri"/>
              <a:buChar char="✔"/>
            </a:pPr>
            <a:endParaRPr sz="20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grpSp>
        <p:nvGrpSpPr>
          <p:cNvPr id="624" name="Google Shape;624;p20"/>
          <p:cNvGrpSpPr/>
          <p:nvPr/>
        </p:nvGrpSpPr>
        <p:grpSpPr>
          <a:xfrm>
            <a:off x="1333597" y="3020095"/>
            <a:ext cx="1879035" cy="814272"/>
            <a:chOff x="1638396" y="2162845"/>
            <a:chExt cx="1879035" cy="814272"/>
          </a:xfrm>
        </p:grpSpPr>
        <p:sp>
          <p:nvSpPr>
            <p:cNvPr id="625" name="Google Shape;625;p20"/>
            <p:cNvSpPr/>
            <p:nvPr/>
          </p:nvSpPr>
          <p:spPr>
            <a:xfrm>
              <a:off x="1638396" y="2313542"/>
              <a:ext cx="132080" cy="663575"/>
            </a:xfrm>
            <a:custGeom>
              <a:avLst/>
              <a:gdLst/>
              <a:ahLst/>
              <a:cxnLst/>
              <a:rect l="l" t="t" r="r" b="b"/>
              <a:pathLst>
                <a:path w="132080" h="663575" extrusionOk="0">
                  <a:moveTo>
                    <a:pt x="131602" y="663201"/>
                  </a:moveTo>
                  <a:lnTo>
                    <a:pt x="0" y="663201"/>
                  </a:lnTo>
                  <a:lnTo>
                    <a:pt x="0" y="0"/>
                  </a:lnTo>
                  <a:lnTo>
                    <a:pt x="131602" y="0"/>
                  </a:lnTo>
                  <a:lnTo>
                    <a:pt x="131602" y="663201"/>
                  </a:lnTo>
                  <a:close/>
                </a:path>
              </a:pathLst>
            </a:custGeom>
            <a:solidFill>
              <a:srgbClr val="C8DAF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6" name="Google Shape;626;p20"/>
            <p:cNvSpPr/>
            <p:nvPr/>
          </p:nvSpPr>
          <p:spPr>
            <a:xfrm>
              <a:off x="1769998" y="2162845"/>
              <a:ext cx="151130" cy="814069"/>
            </a:xfrm>
            <a:custGeom>
              <a:avLst/>
              <a:gdLst/>
              <a:ahLst/>
              <a:cxnLst/>
              <a:rect l="l" t="t" r="r" b="b"/>
              <a:pathLst>
                <a:path w="151130" h="814069" extrusionOk="0">
                  <a:moveTo>
                    <a:pt x="0" y="813898"/>
                  </a:moveTo>
                  <a:lnTo>
                    <a:pt x="0" y="150697"/>
                  </a:lnTo>
                  <a:lnTo>
                    <a:pt x="150697" y="0"/>
                  </a:lnTo>
                  <a:lnTo>
                    <a:pt x="150697" y="663198"/>
                  </a:lnTo>
                  <a:lnTo>
                    <a:pt x="0" y="813898"/>
                  </a:lnTo>
                  <a:close/>
                </a:path>
              </a:pathLst>
            </a:custGeom>
            <a:solidFill>
              <a:srgbClr val="A0AEC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7" name="Google Shape;627;p20"/>
            <p:cNvSpPr/>
            <p:nvPr/>
          </p:nvSpPr>
          <p:spPr>
            <a:xfrm>
              <a:off x="1638396" y="2162845"/>
              <a:ext cx="282575" cy="151130"/>
            </a:xfrm>
            <a:custGeom>
              <a:avLst/>
              <a:gdLst/>
              <a:ahLst/>
              <a:cxnLst/>
              <a:rect l="l" t="t" r="r" b="b"/>
              <a:pathLst>
                <a:path w="282575" h="151130" extrusionOk="0">
                  <a:moveTo>
                    <a:pt x="131602" y="150697"/>
                  </a:moveTo>
                  <a:lnTo>
                    <a:pt x="0" y="150697"/>
                  </a:lnTo>
                  <a:lnTo>
                    <a:pt x="150697" y="0"/>
                  </a:lnTo>
                  <a:lnTo>
                    <a:pt x="282299" y="0"/>
                  </a:lnTo>
                  <a:lnTo>
                    <a:pt x="131602" y="150697"/>
                  </a:lnTo>
                  <a:close/>
                </a:path>
              </a:pathLst>
            </a:custGeom>
            <a:solidFill>
              <a:srgbClr val="D3E1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8" name="Google Shape;628;p20"/>
            <p:cNvSpPr/>
            <p:nvPr/>
          </p:nvSpPr>
          <p:spPr>
            <a:xfrm>
              <a:off x="1638396" y="2162845"/>
              <a:ext cx="282575" cy="814069"/>
            </a:xfrm>
            <a:custGeom>
              <a:avLst/>
              <a:gdLst/>
              <a:ahLst/>
              <a:cxnLst/>
              <a:rect l="l" t="t" r="r" b="b"/>
              <a:pathLst>
                <a:path w="282575" h="814069" extrusionOk="0">
                  <a:moveTo>
                    <a:pt x="0" y="150697"/>
                  </a:moveTo>
                  <a:lnTo>
                    <a:pt x="150697" y="0"/>
                  </a:lnTo>
                  <a:lnTo>
                    <a:pt x="282299" y="0"/>
                  </a:lnTo>
                  <a:lnTo>
                    <a:pt x="282299" y="663198"/>
                  </a:lnTo>
                  <a:lnTo>
                    <a:pt x="131602" y="813898"/>
                  </a:lnTo>
                  <a:lnTo>
                    <a:pt x="0" y="813898"/>
                  </a:lnTo>
                  <a:lnTo>
                    <a:pt x="0" y="150697"/>
                  </a:lnTo>
                  <a:close/>
                </a:path>
                <a:path w="282575" h="814069" extrusionOk="0">
                  <a:moveTo>
                    <a:pt x="0" y="150697"/>
                  </a:moveTo>
                  <a:lnTo>
                    <a:pt x="131602" y="150697"/>
                  </a:lnTo>
                  <a:lnTo>
                    <a:pt x="282299" y="0"/>
                  </a:lnTo>
                </a:path>
                <a:path w="282575" h="814069" extrusionOk="0">
                  <a:moveTo>
                    <a:pt x="131602" y="150697"/>
                  </a:moveTo>
                  <a:lnTo>
                    <a:pt x="131602" y="813898"/>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9" name="Google Shape;629;p20"/>
            <p:cNvSpPr/>
            <p:nvPr/>
          </p:nvSpPr>
          <p:spPr>
            <a:xfrm>
              <a:off x="3234643" y="2428645"/>
              <a:ext cx="282575" cy="282575"/>
            </a:xfrm>
            <a:custGeom>
              <a:avLst/>
              <a:gdLst/>
              <a:ahLst/>
              <a:cxnLst/>
              <a:rect l="l" t="t" r="r" b="b"/>
              <a:pathLst>
                <a:path w="282575" h="282575" extrusionOk="0">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C8DAF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30" name="Google Shape;630;p20"/>
            <p:cNvSpPr/>
            <p:nvPr/>
          </p:nvSpPr>
          <p:spPr>
            <a:xfrm>
              <a:off x="1745146" y="2183095"/>
              <a:ext cx="1772285" cy="786130"/>
            </a:xfrm>
            <a:custGeom>
              <a:avLst/>
              <a:gdLst/>
              <a:ahLst/>
              <a:cxnLst/>
              <a:rect l="l" t="t" r="r" b="b"/>
              <a:pathLst>
                <a:path w="1772285" h="786130" extrusionOk="0">
                  <a:moveTo>
                    <a:pt x="1489496" y="386699"/>
                  </a:moveTo>
                  <a:lnTo>
                    <a:pt x="1496693" y="342084"/>
                  </a:lnTo>
                  <a:lnTo>
                    <a:pt x="1516732" y="303338"/>
                  </a:lnTo>
                  <a:lnTo>
                    <a:pt x="1547287" y="272783"/>
                  </a:lnTo>
                  <a:lnTo>
                    <a:pt x="1586034" y="252745"/>
                  </a:lnTo>
                  <a:lnTo>
                    <a:pt x="1630646" y="245549"/>
                  </a:lnTo>
                  <a:lnTo>
                    <a:pt x="1684662" y="256293"/>
                  </a:lnTo>
                  <a:lnTo>
                    <a:pt x="1730446" y="286891"/>
                  </a:lnTo>
                  <a:lnTo>
                    <a:pt x="1761049" y="332687"/>
                  </a:lnTo>
                  <a:lnTo>
                    <a:pt x="1771796" y="386699"/>
                  </a:lnTo>
                  <a:lnTo>
                    <a:pt x="1764600" y="431311"/>
                  </a:lnTo>
                  <a:lnTo>
                    <a:pt x="1744561" y="470058"/>
                  </a:lnTo>
                  <a:lnTo>
                    <a:pt x="1714005" y="500613"/>
                  </a:lnTo>
                  <a:lnTo>
                    <a:pt x="1675259" y="520652"/>
                  </a:lnTo>
                  <a:lnTo>
                    <a:pt x="1630646" y="527848"/>
                  </a:lnTo>
                  <a:lnTo>
                    <a:pt x="1586034" y="520652"/>
                  </a:lnTo>
                  <a:lnTo>
                    <a:pt x="1547287" y="500613"/>
                  </a:lnTo>
                  <a:lnTo>
                    <a:pt x="1516732" y="470058"/>
                  </a:lnTo>
                  <a:lnTo>
                    <a:pt x="1496693" y="431311"/>
                  </a:lnTo>
                  <a:lnTo>
                    <a:pt x="1489496" y="386699"/>
                  </a:lnTo>
                  <a:close/>
                </a:path>
                <a:path w="1772285" h="786130" extrusionOk="0">
                  <a:moveTo>
                    <a:pt x="0" y="785698"/>
                  </a:moveTo>
                  <a:lnTo>
                    <a:pt x="1489496" y="386699"/>
                  </a:lnTo>
                </a:path>
                <a:path w="1772285" h="786130" extrusionOk="0">
                  <a:moveTo>
                    <a:pt x="19499" y="149399"/>
                  </a:moveTo>
                  <a:lnTo>
                    <a:pt x="1489496" y="386699"/>
                  </a:lnTo>
                </a:path>
                <a:path w="1772285" h="786130" extrusionOk="0">
                  <a:moveTo>
                    <a:pt x="155699" y="0"/>
                  </a:moveTo>
                  <a:lnTo>
                    <a:pt x="1489496" y="386699"/>
                  </a:lnTo>
                </a:path>
                <a:path w="1772285" h="786130" extrusionOk="0">
                  <a:moveTo>
                    <a:pt x="181799" y="636298"/>
                  </a:moveTo>
                  <a:lnTo>
                    <a:pt x="1489496" y="386699"/>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1" name="Google Shape;631;p20"/>
          <p:cNvSpPr txBox="1"/>
          <p:nvPr/>
        </p:nvSpPr>
        <p:spPr>
          <a:xfrm>
            <a:off x="1602718" y="4411969"/>
            <a:ext cx="279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p:txBody>
      </p:sp>
      <p:grpSp>
        <p:nvGrpSpPr>
          <p:cNvPr id="632" name="Google Shape;632;p20"/>
          <p:cNvGrpSpPr/>
          <p:nvPr/>
        </p:nvGrpSpPr>
        <p:grpSpPr>
          <a:xfrm>
            <a:off x="917072" y="2048097"/>
            <a:ext cx="956944" cy="2758440"/>
            <a:chOff x="1221872" y="1190847"/>
            <a:chExt cx="956944" cy="2758440"/>
          </a:xfrm>
        </p:grpSpPr>
        <p:sp>
          <p:nvSpPr>
            <p:cNvPr id="633" name="Google Shape;633;p20"/>
            <p:cNvSpPr/>
            <p:nvPr/>
          </p:nvSpPr>
          <p:spPr>
            <a:xfrm>
              <a:off x="1221872" y="1934073"/>
              <a:ext cx="213360" cy="2014855"/>
            </a:xfrm>
            <a:custGeom>
              <a:avLst/>
              <a:gdLst/>
              <a:ahLst/>
              <a:cxnLst/>
              <a:rect l="l" t="t" r="r" b="b"/>
              <a:pathLst>
                <a:path w="213359" h="2014854" extrusionOk="0">
                  <a:moveTo>
                    <a:pt x="213172" y="2014668"/>
                  </a:moveTo>
                  <a:lnTo>
                    <a:pt x="0" y="2014668"/>
                  </a:lnTo>
                  <a:lnTo>
                    <a:pt x="0" y="0"/>
                  </a:lnTo>
                  <a:lnTo>
                    <a:pt x="213172" y="0"/>
                  </a:lnTo>
                  <a:lnTo>
                    <a:pt x="213172" y="2014668"/>
                  </a:lnTo>
                  <a:close/>
                </a:path>
              </a:pathLst>
            </a:custGeom>
            <a:solidFill>
              <a:srgbClr val="F4CCCC">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34" name="Google Shape;634;p20"/>
            <p:cNvSpPr/>
            <p:nvPr/>
          </p:nvSpPr>
          <p:spPr>
            <a:xfrm>
              <a:off x="1435044" y="1190847"/>
              <a:ext cx="743585" cy="2758440"/>
            </a:xfrm>
            <a:custGeom>
              <a:avLst/>
              <a:gdLst/>
              <a:ahLst/>
              <a:cxnLst/>
              <a:rect l="l" t="t" r="r" b="b"/>
              <a:pathLst>
                <a:path w="743585" h="2758440" extrusionOk="0">
                  <a:moveTo>
                    <a:pt x="0" y="2757894"/>
                  </a:moveTo>
                  <a:lnTo>
                    <a:pt x="0" y="743226"/>
                  </a:lnTo>
                  <a:lnTo>
                    <a:pt x="743226" y="0"/>
                  </a:lnTo>
                  <a:lnTo>
                    <a:pt x="743226" y="2014670"/>
                  </a:lnTo>
                  <a:lnTo>
                    <a:pt x="0" y="2757894"/>
                  </a:lnTo>
                  <a:close/>
                </a:path>
              </a:pathLst>
            </a:custGeom>
            <a:solidFill>
              <a:srgbClr val="C3A3A3">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35" name="Google Shape;635;p20"/>
            <p:cNvSpPr/>
            <p:nvPr/>
          </p:nvSpPr>
          <p:spPr>
            <a:xfrm>
              <a:off x="1221872" y="1190847"/>
              <a:ext cx="956944" cy="743585"/>
            </a:xfrm>
            <a:custGeom>
              <a:avLst/>
              <a:gdLst/>
              <a:ahLst/>
              <a:cxnLst/>
              <a:rect l="l" t="t" r="r" b="b"/>
              <a:pathLst>
                <a:path w="956944" h="743585" extrusionOk="0">
                  <a:moveTo>
                    <a:pt x="213172" y="743226"/>
                  </a:moveTo>
                  <a:lnTo>
                    <a:pt x="0" y="743226"/>
                  </a:lnTo>
                  <a:lnTo>
                    <a:pt x="743226" y="0"/>
                  </a:lnTo>
                  <a:lnTo>
                    <a:pt x="956398" y="0"/>
                  </a:lnTo>
                  <a:lnTo>
                    <a:pt x="213172" y="743226"/>
                  </a:lnTo>
                  <a:close/>
                </a:path>
              </a:pathLst>
            </a:custGeom>
            <a:solidFill>
              <a:srgbClr val="F6D6D6">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36" name="Google Shape;636;p20"/>
            <p:cNvSpPr/>
            <p:nvPr/>
          </p:nvSpPr>
          <p:spPr>
            <a:xfrm>
              <a:off x="1221872" y="1190847"/>
              <a:ext cx="956944" cy="2758440"/>
            </a:xfrm>
            <a:custGeom>
              <a:avLst/>
              <a:gdLst/>
              <a:ahLst/>
              <a:cxnLst/>
              <a:rect l="l" t="t" r="r" b="b"/>
              <a:pathLst>
                <a:path w="956944" h="2758440" extrusionOk="0">
                  <a:moveTo>
                    <a:pt x="0" y="743226"/>
                  </a:moveTo>
                  <a:lnTo>
                    <a:pt x="743226" y="0"/>
                  </a:lnTo>
                  <a:lnTo>
                    <a:pt x="956398" y="0"/>
                  </a:lnTo>
                  <a:lnTo>
                    <a:pt x="956398" y="2014670"/>
                  </a:lnTo>
                  <a:lnTo>
                    <a:pt x="213172" y="2757894"/>
                  </a:lnTo>
                  <a:lnTo>
                    <a:pt x="0" y="2757894"/>
                  </a:lnTo>
                  <a:lnTo>
                    <a:pt x="0" y="743226"/>
                  </a:lnTo>
                  <a:close/>
                </a:path>
                <a:path w="956944" h="2758440" extrusionOk="0">
                  <a:moveTo>
                    <a:pt x="0" y="743226"/>
                  </a:moveTo>
                  <a:lnTo>
                    <a:pt x="213172" y="743226"/>
                  </a:lnTo>
                  <a:lnTo>
                    <a:pt x="956398" y="0"/>
                  </a:lnTo>
                </a:path>
                <a:path w="956944" h="2758440" extrusionOk="0">
                  <a:moveTo>
                    <a:pt x="213172" y="743226"/>
                  </a:moveTo>
                  <a:lnTo>
                    <a:pt x="213172"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7" name="Google Shape;637;p20"/>
          <p:cNvSpPr txBox="1"/>
          <p:nvPr/>
        </p:nvSpPr>
        <p:spPr>
          <a:xfrm>
            <a:off x="1967020" y="1686556"/>
            <a:ext cx="3372600" cy="1132500"/>
          </a:xfrm>
          <a:prstGeom prst="rect">
            <a:avLst/>
          </a:prstGeom>
          <a:noFill/>
          <a:ln>
            <a:noFill/>
          </a:ln>
        </p:spPr>
        <p:txBody>
          <a:bodyPr spcFirstLastPara="1" wrap="square" lIns="0" tIns="27925" rIns="0" bIns="0" anchor="t" anchorCtr="0">
            <a:spAutoFit/>
          </a:bodyPr>
          <a:lstStyle/>
          <a:p>
            <a:pPr marL="1293495" marR="5080" lvl="0" indent="0" algn="l" rtl="0">
              <a:lnSpc>
                <a:spcPct val="118750"/>
              </a:lnSpc>
              <a:spcBef>
                <a:spcPts val="0"/>
              </a:spcBef>
              <a:spcAft>
                <a:spcPts val="0"/>
              </a:spcAft>
              <a:buNone/>
            </a:pPr>
            <a:r>
              <a:rPr lang="en-US" sz="2400" b="0" i="0" u="none" strike="noStrike" cap="none">
                <a:solidFill>
                  <a:srgbClr val="FF0000"/>
                </a:solidFill>
                <a:latin typeface="Arial"/>
                <a:ea typeface="Arial"/>
                <a:cs typeface="Arial"/>
                <a:sym typeface="Arial"/>
              </a:rPr>
              <a:t>32x32x3 image  </a:t>
            </a:r>
            <a:r>
              <a:rPr lang="en-US" sz="2400" b="0" i="0" u="none" strike="noStrike" cap="none">
                <a:solidFill>
                  <a:srgbClr val="0000FF"/>
                </a:solidFill>
                <a:latin typeface="Arial"/>
                <a:ea typeface="Arial"/>
                <a:cs typeface="Arial"/>
                <a:sym typeface="Arial"/>
              </a:rPr>
              <a:t>5x5x3 filter</a:t>
            </a:r>
            <a:endParaRPr sz="2400" b="0" i="0" u="none" strike="noStrike" cap="none">
              <a:solidFill>
                <a:schemeClr val="dk1"/>
              </a:solidFill>
              <a:latin typeface="Arial"/>
              <a:ea typeface="Arial"/>
              <a:cs typeface="Arial"/>
              <a:sym typeface="Arial"/>
            </a:endParaRPr>
          </a:p>
          <a:p>
            <a:pPr marL="12700" marR="0" lvl="0" indent="0" algn="l" rtl="0">
              <a:lnSpc>
                <a:spcPct val="81944"/>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p:txBody>
      </p:sp>
      <p:grpSp>
        <p:nvGrpSpPr>
          <p:cNvPr id="638" name="Google Shape;638;p20"/>
          <p:cNvGrpSpPr/>
          <p:nvPr/>
        </p:nvGrpSpPr>
        <p:grpSpPr>
          <a:xfrm>
            <a:off x="1745824" y="1867498"/>
            <a:ext cx="1386487" cy="1022531"/>
            <a:chOff x="2050623" y="1010247"/>
            <a:chExt cx="1386487" cy="1022531"/>
          </a:xfrm>
        </p:grpSpPr>
        <p:sp>
          <p:nvSpPr>
            <p:cNvPr id="639" name="Google Shape;639;p20"/>
            <p:cNvSpPr/>
            <p:nvPr/>
          </p:nvSpPr>
          <p:spPr>
            <a:xfrm>
              <a:off x="2404257" y="1010247"/>
              <a:ext cx="929005" cy="220345"/>
            </a:xfrm>
            <a:custGeom>
              <a:avLst/>
              <a:gdLst/>
              <a:ahLst/>
              <a:cxnLst/>
              <a:rect l="l" t="t" r="r" b="b"/>
              <a:pathLst>
                <a:path w="929004" h="220344" extrusionOk="0">
                  <a:moveTo>
                    <a:pt x="928685" y="0"/>
                  </a:moveTo>
                  <a:lnTo>
                    <a:pt x="0" y="219929"/>
                  </a:lnTo>
                </a:path>
              </a:pathLst>
            </a:custGeom>
            <a:noFill/>
            <a:ln w="952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0" name="Google Shape;640;p20"/>
            <p:cNvSpPr/>
            <p:nvPr/>
          </p:nvSpPr>
          <p:spPr>
            <a:xfrm>
              <a:off x="2362195" y="1214867"/>
              <a:ext cx="45720" cy="31115"/>
            </a:xfrm>
            <a:custGeom>
              <a:avLst/>
              <a:gdLst/>
              <a:ahLst/>
              <a:cxnLst/>
              <a:rect l="l" t="t" r="r" b="b"/>
              <a:pathLst>
                <a:path w="45719" h="31115" extrusionOk="0">
                  <a:moveTo>
                    <a:pt x="45687" y="30619"/>
                  </a:moveTo>
                  <a:lnTo>
                    <a:pt x="0" y="25269"/>
                  </a:lnTo>
                  <a:lnTo>
                    <a:pt x="38434" y="0"/>
                  </a:lnTo>
                  <a:lnTo>
                    <a:pt x="45687" y="30619"/>
                  </a:lnTo>
                  <a:close/>
                </a:path>
              </a:pathLst>
            </a:custGeom>
            <a:solidFill>
              <a:srgbClr val="FF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1" name="Google Shape;641;p20"/>
            <p:cNvSpPr/>
            <p:nvPr/>
          </p:nvSpPr>
          <p:spPr>
            <a:xfrm>
              <a:off x="2362195" y="1214867"/>
              <a:ext cx="45720" cy="31115"/>
            </a:xfrm>
            <a:custGeom>
              <a:avLst/>
              <a:gdLst/>
              <a:ahLst/>
              <a:cxnLst/>
              <a:rect l="l" t="t" r="r" b="b"/>
              <a:pathLst>
                <a:path w="45719" h="31115" extrusionOk="0">
                  <a:moveTo>
                    <a:pt x="38434" y="0"/>
                  </a:moveTo>
                  <a:lnTo>
                    <a:pt x="0" y="25269"/>
                  </a:lnTo>
                  <a:lnTo>
                    <a:pt x="45687" y="30619"/>
                  </a:lnTo>
                  <a:lnTo>
                    <a:pt x="38434" y="0"/>
                  </a:lnTo>
                  <a:close/>
                </a:path>
              </a:pathLst>
            </a:custGeom>
            <a:noFill/>
            <a:ln w="952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2" name="Google Shape;642;p20"/>
            <p:cNvSpPr/>
            <p:nvPr/>
          </p:nvSpPr>
          <p:spPr>
            <a:xfrm>
              <a:off x="2090910" y="1493771"/>
              <a:ext cx="1346200" cy="523240"/>
            </a:xfrm>
            <a:custGeom>
              <a:avLst/>
              <a:gdLst/>
              <a:ahLst/>
              <a:cxnLst/>
              <a:rect l="l" t="t" r="r" b="b"/>
              <a:pathLst>
                <a:path w="1346200" h="523239" extrusionOk="0">
                  <a:moveTo>
                    <a:pt x="1345632" y="0"/>
                  </a:moveTo>
                  <a:lnTo>
                    <a:pt x="0" y="523188"/>
                  </a:lnTo>
                </a:path>
              </a:pathLst>
            </a:custGeom>
            <a:noFill/>
            <a:ln w="9525"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3" name="Google Shape;643;p20"/>
            <p:cNvSpPr/>
            <p:nvPr/>
          </p:nvSpPr>
          <p:spPr>
            <a:xfrm>
              <a:off x="2050623" y="2002298"/>
              <a:ext cx="46355" cy="30480"/>
            </a:xfrm>
            <a:custGeom>
              <a:avLst/>
              <a:gdLst/>
              <a:ahLst/>
              <a:cxnLst/>
              <a:rect l="l" t="t" r="r" b="b"/>
              <a:pathLst>
                <a:path w="46355" h="30480" extrusionOk="0">
                  <a:moveTo>
                    <a:pt x="0" y="30327"/>
                  </a:moveTo>
                  <a:lnTo>
                    <a:pt x="34587" y="0"/>
                  </a:lnTo>
                  <a:lnTo>
                    <a:pt x="45989" y="29324"/>
                  </a:lnTo>
                  <a:lnTo>
                    <a:pt x="0" y="30327"/>
                  </a:lnTo>
                  <a:close/>
                </a:path>
              </a:pathLst>
            </a:custGeom>
            <a:solidFill>
              <a:srgbClr val="0000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4" name="Google Shape;644;p20"/>
            <p:cNvSpPr/>
            <p:nvPr/>
          </p:nvSpPr>
          <p:spPr>
            <a:xfrm>
              <a:off x="2050623" y="2002298"/>
              <a:ext cx="46355" cy="30480"/>
            </a:xfrm>
            <a:custGeom>
              <a:avLst/>
              <a:gdLst/>
              <a:ahLst/>
              <a:cxnLst/>
              <a:rect l="l" t="t" r="r" b="b"/>
              <a:pathLst>
                <a:path w="46355" h="30480" extrusionOk="0">
                  <a:moveTo>
                    <a:pt x="34587" y="0"/>
                  </a:moveTo>
                  <a:lnTo>
                    <a:pt x="0" y="30327"/>
                  </a:lnTo>
                  <a:lnTo>
                    <a:pt x="45989" y="29324"/>
                  </a:lnTo>
                  <a:lnTo>
                    <a:pt x="34587" y="0"/>
                  </a:lnTo>
                  <a:close/>
                </a:path>
              </a:pathLst>
            </a:custGeom>
            <a:noFill/>
            <a:ln w="9525"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5" name="Google Shape;645;p20"/>
          <p:cNvGrpSpPr/>
          <p:nvPr/>
        </p:nvGrpSpPr>
        <p:grpSpPr>
          <a:xfrm>
            <a:off x="3283118" y="3728145"/>
            <a:ext cx="395665" cy="141825"/>
            <a:chOff x="3587917" y="2870894"/>
            <a:chExt cx="395665" cy="141825"/>
          </a:xfrm>
        </p:grpSpPr>
        <p:sp>
          <p:nvSpPr>
            <p:cNvPr id="646" name="Google Shape;646;p20"/>
            <p:cNvSpPr/>
            <p:nvPr/>
          </p:nvSpPr>
          <p:spPr>
            <a:xfrm>
              <a:off x="3628617" y="2885719"/>
              <a:ext cx="354965" cy="127000"/>
            </a:xfrm>
            <a:custGeom>
              <a:avLst/>
              <a:gdLst/>
              <a:ahLst/>
              <a:cxnLst/>
              <a:rect l="l" t="t" r="r" b="b"/>
              <a:pathLst>
                <a:path w="354964" h="127000" extrusionOk="0">
                  <a:moveTo>
                    <a:pt x="354474" y="126574"/>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7" name="Google Shape;647;p20"/>
            <p:cNvSpPr/>
            <p:nvPr/>
          </p:nvSpPr>
          <p:spPr>
            <a:xfrm>
              <a:off x="3587917" y="2870894"/>
              <a:ext cx="46355" cy="29845"/>
            </a:xfrm>
            <a:custGeom>
              <a:avLst/>
              <a:gdLst/>
              <a:ahLst/>
              <a:cxnLst/>
              <a:rect l="l" t="t" r="r" b="b"/>
              <a:pathLst>
                <a:path w="46354" h="29844" extrusionOk="0">
                  <a:moveTo>
                    <a:pt x="35399" y="29624"/>
                  </a:moveTo>
                  <a:lnTo>
                    <a:pt x="0" y="274"/>
                  </a:lnTo>
                  <a:lnTo>
                    <a:pt x="45974" y="0"/>
                  </a:lnTo>
                  <a:lnTo>
                    <a:pt x="35399" y="29624"/>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8" name="Google Shape;648;p20"/>
            <p:cNvSpPr/>
            <p:nvPr/>
          </p:nvSpPr>
          <p:spPr>
            <a:xfrm>
              <a:off x="3587917" y="2870894"/>
              <a:ext cx="46355" cy="29845"/>
            </a:xfrm>
            <a:custGeom>
              <a:avLst/>
              <a:gdLst/>
              <a:ahLst/>
              <a:cxnLst/>
              <a:rect l="l" t="t" r="r" b="b"/>
              <a:pathLst>
                <a:path w="46354" h="29844" extrusionOk="0">
                  <a:moveTo>
                    <a:pt x="45974" y="0"/>
                  </a:moveTo>
                  <a:lnTo>
                    <a:pt x="0" y="274"/>
                  </a:lnTo>
                  <a:lnTo>
                    <a:pt x="35399" y="29624"/>
                  </a:lnTo>
                  <a:lnTo>
                    <a:pt x="45974"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49" name="Google Shape;649;p20"/>
          <p:cNvSpPr txBox="1"/>
          <p:nvPr/>
        </p:nvSpPr>
        <p:spPr>
          <a:xfrm>
            <a:off x="3839192" y="3670374"/>
            <a:ext cx="4799400" cy="112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1 number:</a:t>
            </a:r>
            <a:endParaRPr sz="1800" b="0" i="0" u="none" strike="noStrike" cap="none">
              <a:solidFill>
                <a:schemeClr val="dk1"/>
              </a:solidFill>
              <a:latin typeface="Arial"/>
              <a:ea typeface="Arial"/>
              <a:cs typeface="Arial"/>
              <a:sym typeface="Arial"/>
            </a:endParaRPr>
          </a:p>
          <a:p>
            <a:pPr marL="12700" marR="210820" lvl="0" indent="0" algn="l" rtl="0">
              <a:lnSpc>
                <a:spcPct val="100699"/>
              </a:lnSpc>
              <a:spcBef>
                <a:spcPts val="0"/>
              </a:spcBef>
              <a:spcAft>
                <a:spcPts val="0"/>
              </a:spcAft>
              <a:buNone/>
            </a:pPr>
            <a:r>
              <a:rPr lang="en-US" sz="1800" b="0" i="0" u="none" strike="noStrike" cap="none">
                <a:solidFill>
                  <a:schemeClr val="dk1"/>
                </a:solidFill>
                <a:latin typeface="Arial"/>
                <a:ea typeface="Arial"/>
                <a:cs typeface="Arial"/>
                <a:sym typeface="Arial"/>
              </a:rPr>
              <a:t>the result of taking a dot product between the  filter and a small 5x5x3 chunk of the image</a:t>
            </a:r>
            <a:endParaRPr sz="1800" b="0" i="0" u="none" strike="noStrike" cap="none">
              <a:solidFill>
                <a:schemeClr val="dk1"/>
              </a:solidFill>
              <a:latin typeface="Arial"/>
              <a:ea typeface="Arial"/>
              <a:cs typeface="Arial"/>
              <a:sym typeface="Arial"/>
            </a:endParaRPr>
          </a:p>
          <a:p>
            <a:pPr marL="12700" marR="0" lvl="0" indent="0" algn="l" rtl="0">
              <a:lnSpc>
                <a:spcPct val="100000"/>
              </a:lnSpc>
              <a:spcBef>
                <a:spcPts val="15"/>
              </a:spcBef>
              <a:spcAft>
                <a:spcPts val="0"/>
              </a:spcAft>
              <a:buNone/>
            </a:pPr>
            <a:r>
              <a:rPr lang="en-US" sz="1800" b="0" i="0" u="none" strike="noStrike" cap="none">
                <a:solidFill>
                  <a:schemeClr val="dk1"/>
                </a:solidFill>
                <a:latin typeface="Arial"/>
                <a:ea typeface="Arial"/>
                <a:cs typeface="Arial"/>
                <a:sym typeface="Arial"/>
              </a:rPr>
              <a:t>(i.e. 5*5*3 = 75-dimensional dot product + bias)</a:t>
            </a:r>
            <a:endParaRPr sz="1800" b="0" i="0" u="none" strike="noStrike" cap="none">
              <a:solidFill>
                <a:schemeClr val="dk1"/>
              </a:solidFill>
              <a:latin typeface="Arial"/>
              <a:ea typeface="Arial"/>
              <a:cs typeface="Arial"/>
              <a:sym typeface="Arial"/>
            </a:endParaRPr>
          </a:p>
        </p:txBody>
      </p:sp>
      <p:sp>
        <p:nvSpPr>
          <p:cNvPr id="650" name="Google Shape;650;p20"/>
          <p:cNvSpPr/>
          <p:nvPr/>
        </p:nvSpPr>
        <p:spPr>
          <a:xfrm>
            <a:off x="4889066" y="2238533"/>
            <a:ext cx="282300" cy="235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51" name="Google Shape;651;p20"/>
          <p:cNvSpPr/>
          <p:nvPr/>
        </p:nvSpPr>
        <p:spPr>
          <a:xfrm>
            <a:off x="3911892" y="4893067"/>
            <a:ext cx="1195800" cy="393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52" name="Google Shape;652;p20"/>
          <p:cNvSpPr txBox="1"/>
          <p:nvPr/>
        </p:nvSpPr>
        <p:spPr>
          <a:xfrm>
            <a:off x="932111" y="4825262"/>
            <a:ext cx="153000" cy="277200"/>
          </a:xfrm>
          <a:prstGeom prst="rect">
            <a:avLst/>
          </a:prstGeom>
          <a:noFill/>
          <a:ln>
            <a:noFill/>
          </a:ln>
        </p:spPr>
        <p:txBody>
          <a:bodyPr spcFirstLastPara="1" wrap="square" lIns="0" tIns="0" rIns="0" bIns="0" anchor="t" anchorCtr="0">
            <a:spAutoFit/>
          </a:bodyPr>
          <a:lstStyle/>
          <a:p>
            <a:pPr marL="12700" marR="0" lvl="0" indent="0" algn="l" rtl="0">
              <a:lnSpc>
                <a:spcPct val="116111"/>
              </a:lnSpc>
              <a:spcBef>
                <a:spcPts val="0"/>
              </a:spcBef>
              <a:spcAft>
                <a:spcPts val="0"/>
              </a:spcAft>
              <a:buNone/>
            </a:pPr>
            <a:r>
              <a:rPr lang="en-US" sz="1800" b="0" i="0" u="none" strike="noStrike" cap="none">
                <a:solidFill>
                  <a:schemeClr val="dk1"/>
                </a:solidFill>
                <a:latin typeface="Arial"/>
                <a:ea typeface="Arial"/>
                <a:cs typeface="Arial"/>
                <a:sym typeface="Arial"/>
              </a:rPr>
              <a:t>3</a:t>
            </a:r>
            <a:endParaRPr sz="1800" b="0" i="0" u="none" strike="noStrike" cap="none">
              <a:solidFill>
                <a:schemeClr val="dk1"/>
              </a:solidFill>
              <a:latin typeface="Arial"/>
              <a:ea typeface="Arial"/>
              <a:cs typeface="Arial"/>
              <a:sym typeface="Arial"/>
            </a:endParaRPr>
          </a:p>
        </p:txBody>
      </p:sp>
      <p:sp>
        <p:nvSpPr>
          <p:cNvPr id="653" name="Google Shape;653;p20"/>
          <p:cNvSpPr txBox="1">
            <a:spLocks noGrp="1"/>
          </p:cNvSpPr>
          <p:nvPr>
            <p:ph type="title"/>
          </p:nvPr>
        </p:nvSpPr>
        <p:spPr>
          <a:xfrm>
            <a:off x="2791175" y="82550"/>
            <a:ext cx="43236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b="1"/>
              <a:t>Convolution Layer</a:t>
            </a:r>
            <a:endParaRPr sz="36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grpSp>
        <p:nvGrpSpPr>
          <p:cNvPr id="658" name="Google Shape;658;p22"/>
          <p:cNvGrpSpPr/>
          <p:nvPr/>
        </p:nvGrpSpPr>
        <p:grpSpPr>
          <a:xfrm>
            <a:off x="6693935" y="2352897"/>
            <a:ext cx="1334918" cy="2758440"/>
            <a:chOff x="7074935" y="1190847"/>
            <a:chExt cx="1334918" cy="2758440"/>
          </a:xfrm>
        </p:grpSpPr>
        <p:sp>
          <p:nvSpPr>
            <p:cNvPr id="659" name="Google Shape;659;p22"/>
            <p:cNvSpPr/>
            <p:nvPr/>
          </p:nvSpPr>
          <p:spPr>
            <a:xfrm>
              <a:off x="7074935" y="2055020"/>
              <a:ext cx="92710" cy="1894205"/>
            </a:xfrm>
            <a:custGeom>
              <a:avLst/>
              <a:gdLst/>
              <a:ahLst/>
              <a:cxnLst/>
              <a:rect l="l" t="t" r="r" b="b"/>
              <a:pathLst>
                <a:path w="92709" h="1894204" extrusionOk="0">
                  <a:moveTo>
                    <a:pt x="92224" y="1893721"/>
                  </a:moveTo>
                  <a:lnTo>
                    <a:pt x="0" y="1893721"/>
                  </a:lnTo>
                  <a:lnTo>
                    <a:pt x="0" y="0"/>
                  </a:lnTo>
                  <a:lnTo>
                    <a:pt x="92224" y="0"/>
                  </a:lnTo>
                  <a:lnTo>
                    <a:pt x="92224" y="1893721"/>
                  </a:lnTo>
                  <a:close/>
                </a:path>
              </a:pathLst>
            </a:custGeom>
            <a:solidFill>
              <a:srgbClr val="C8DAF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60" name="Google Shape;660;p22"/>
            <p:cNvSpPr/>
            <p:nvPr/>
          </p:nvSpPr>
          <p:spPr>
            <a:xfrm>
              <a:off x="7167160" y="1190847"/>
              <a:ext cx="864235" cy="2758440"/>
            </a:xfrm>
            <a:custGeom>
              <a:avLst/>
              <a:gdLst/>
              <a:ahLst/>
              <a:cxnLst/>
              <a:rect l="l" t="t" r="r" b="b"/>
              <a:pathLst>
                <a:path w="864234" h="2758440" extrusionOk="0">
                  <a:moveTo>
                    <a:pt x="0" y="2757894"/>
                  </a:moveTo>
                  <a:lnTo>
                    <a:pt x="0" y="864173"/>
                  </a:lnTo>
                  <a:lnTo>
                    <a:pt x="864173" y="0"/>
                  </a:lnTo>
                  <a:lnTo>
                    <a:pt x="864173" y="1893721"/>
                  </a:lnTo>
                  <a:lnTo>
                    <a:pt x="0" y="2757894"/>
                  </a:lnTo>
                  <a:close/>
                </a:path>
              </a:pathLst>
            </a:custGeom>
            <a:solidFill>
              <a:srgbClr val="A0AEC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61" name="Google Shape;661;p22"/>
            <p:cNvSpPr/>
            <p:nvPr/>
          </p:nvSpPr>
          <p:spPr>
            <a:xfrm>
              <a:off x="7074935" y="1190847"/>
              <a:ext cx="956944" cy="864235"/>
            </a:xfrm>
            <a:custGeom>
              <a:avLst/>
              <a:gdLst/>
              <a:ahLst/>
              <a:cxnLst/>
              <a:rect l="l" t="t" r="r" b="b"/>
              <a:pathLst>
                <a:path w="956945" h="864235" extrusionOk="0">
                  <a:moveTo>
                    <a:pt x="92224" y="864173"/>
                  </a:moveTo>
                  <a:lnTo>
                    <a:pt x="0" y="864173"/>
                  </a:lnTo>
                  <a:lnTo>
                    <a:pt x="864173" y="0"/>
                  </a:lnTo>
                  <a:lnTo>
                    <a:pt x="956398" y="0"/>
                  </a:lnTo>
                  <a:lnTo>
                    <a:pt x="92224" y="864173"/>
                  </a:lnTo>
                  <a:close/>
                </a:path>
              </a:pathLst>
            </a:custGeom>
            <a:solidFill>
              <a:srgbClr val="D3E1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62" name="Google Shape;662;p22"/>
            <p:cNvSpPr/>
            <p:nvPr/>
          </p:nvSpPr>
          <p:spPr>
            <a:xfrm>
              <a:off x="7074935" y="1190847"/>
              <a:ext cx="956944" cy="2758440"/>
            </a:xfrm>
            <a:custGeom>
              <a:avLst/>
              <a:gdLst/>
              <a:ahLst/>
              <a:cxnLst/>
              <a:rect l="l" t="t" r="r" b="b"/>
              <a:pathLst>
                <a:path w="956945" h="2758440" extrusionOk="0">
                  <a:moveTo>
                    <a:pt x="0" y="864173"/>
                  </a:moveTo>
                  <a:lnTo>
                    <a:pt x="864173" y="0"/>
                  </a:lnTo>
                  <a:lnTo>
                    <a:pt x="956398" y="0"/>
                  </a:lnTo>
                  <a:lnTo>
                    <a:pt x="956398" y="1893721"/>
                  </a:lnTo>
                  <a:lnTo>
                    <a:pt x="92224" y="2757894"/>
                  </a:lnTo>
                  <a:lnTo>
                    <a:pt x="0" y="2757894"/>
                  </a:lnTo>
                  <a:lnTo>
                    <a:pt x="0" y="864173"/>
                  </a:lnTo>
                  <a:close/>
                </a:path>
                <a:path w="956945" h="2758440" extrusionOk="0">
                  <a:moveTo>
                    <a:pt x="0" y="864173"/>
                  </a:moveTo>
                  <a:lnTo>
                    <a:pt x="92224" y="864173"/>
                  </a:lnTo>
                  <a:lnTo>
                    <a:pt x="956398" y="0"/>
                  </a:lnTo>
                </a:path>
                <a:path w="956945" h="2758440" extrusionOk="0">
                  <a:moveTo>
                    <a:pt x="92224" y="864173"/>
                  </a:moveTo>
                  <a:lnTo>
                    <a:pt x="92224"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63" name="Google Shape;663;p22"/>
            <p:cNvSpPr/>
            <p:nvPr/>
          </p:nvSpPr>
          <p:spPr>
            <a:xfrm>
              <a:off x="7452909" y="2055020"/>
              <a:ext cx="92710" cy="1894205"/>
            </a:xfrm>
            <a:custGeom>
              <a:avLst/>
              <a:gdLst/>
              <a:ahLst/>
              <a:cxnLst/>
              <a:rect l="l" t="t" r="r" b="b"/>
              <a:pathLst>
                <a:path w="92709" h="1894204" extrusionOk="0">
                  <a:moveTo>
                    <a:pt x="92224" y="1893721"/>
                  </a:moveTo>
                  <a:lnTo>
                    <a:pt x="0" y="1893721"/>
                  </a:lnTo>
                  <a:lnTo>
                    <a:pt x="0" y="0"/>
                  </a:lnTo>
                  <a:lnTo>
                    <a:pt x="92224" y="0"/>
                  </a:lnTo>
                  <a:lnTo>
                    <a:pt x="92224" y="1893721"/>
                  </a:lnTo>
                  <a:close/>
                </a:path>
              </a:pathLst>
            </a:custGeom>
            <a:solidFill>
              <a:srgbClr val="D8E9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64" name="Google Shape;664;p22"/>
            <p:cNvSpPr/>
            <p:nvPr/>
          </p:nvSpPr>
          <p:spPr>
            <a:xfrm>
              <a:off x="7545134" y="1190847"/>
              <a:ext cx="864235" cy="2758440"/>
            </a:xfrm>
            <a:custGeom>
              <a:avLst/>
              <a:gdLst/>
              <a:ahLst/>
              <a:cxnLst/>
              <a:rect l="l" t="t" r="r" b="b"/>
              <a:pathLst>
                <a:path w="864234" h="2758440" extrusionOk="0">
                  <a:moveTo>
                    <a:pt x="0" y="2757894"/>
                  </a:moveTo>
                  <a:lnTo>
                    <a:pt x="0" y="864173"/>
                  </a:lnTo>
                  <a:lnTo>
                    <a:pt x="864173" y="0"/>
                  </a:lnTo>
                  <a:lnTo>
                    <a:pt x="864173" y="1893721"/>
                  </a:lnTo>
                  <a:lnTo>
                    <a:pt x="0" y="2757894"/>
                  </a:lnTo>
                  <a:close/>
                </a:path>
              </a:pathLst>
            </a:custGeom>
            <a:solidFill>
              <a:srgbClr val="ACBA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65" name="Google Shape;665;p22"/>
            <p:cNvSpPr/>
            <p:nvPr/>
          </p:nvSpPr>
          <p:spPr>
            <a:xfrm>
              <a:off x="7452909" y="1190847"/>
              <a:ext cx="956944" cy="864235"/>
            </a:xfrm>
            <a:custGeom>
              <a:avLst/>
              <a:gdLst/>
              <a:ahLst/>
              <a:cxnLst/>
              <a:rect l="l" t="t" r="r" b="b"/>
              <a:pathLst>
                <a:path w="956945" h="864235" extrusionOk="0">
                  <a:moveTo>
                    <a:pt x="92224" y="864173"/>
                  </a:moveTo>
                  <a:lnTo>
                    <a:pt x="0" y="864173"/>
                  </a:lnTo>
                  <a:lnTo>
                    <a:pt x="864173" y="0"/>
                  </a:lnTo>
                  <a:lnTo>
                    <a:pt x="956398" y="0"/>
                  </a:lnTo>
                  <a:lnTo>
                    <a:pt x="92224" y="864173"/>
                  </a:lnTo>
                  <a:close/>
                </a:path>
              </a:pathLst>
            </a:custGeom>
            <a:solidFill>
              <a:srgbClr val="DFEDD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66" name="Google Shape;666;p22"/>
            <p:cNvSpPr/>
            <p:nvPr/>
          </p:nvSpPr>
          <p:spPr>
            <a:xfrm>
              <a:off x="7452909" y="1190847"/>
              <a:ext cx="956944" cy="2758440"/>
            </a:xfrm>
            <a:custGeom>
              <a:avLst/>
              <a:gdLst/>
              <a:ahLst/>
              <a:cxnLst/>
              <a:rect l="l" t="t" r="r" b="b"/>
              <a:pathLst>
                <a:path w="956945" h="2758440" extrusionOk="0">
                  <a:moveTo>
                    <a:pt x="0" y="864173"/>
                  </a:moveTo>
                  <a:lnTo>
                    <a:pt x="864173" y="0"/>
                  </a:lnTo>
                  <a:lnTo>
                    <a:pt x="956398" y="0"/>
                  </a:lnTo>
                  <a:lnTo>
                    <a:pt x="956398" y="1893721"/>
                  </a:lnTo>
                  <a:lnTo>
                    <a:pt x="92224" y="2757894"/>
                  </a:lnTo>
                  <a:lnTo>
                    <a:pt x="0" y="2757894"/>
                  </a:lnTo>
                  <a:lnTo>
                    <a:pt x="0" y="864173"/>
                  </a:lnTo>
                  <a:close/>
                </a:path>
                <a:path w="956945" h="2758440" extrusionOk="0">
                  <a:moveTo>
                    <a:pt x="0" y="864173"/>
                  </a:moveTo>
                  <a:lnTo>
                    <a:pt x="92224" y="864173"/>
                  </a:lnTo>
                  <a:lnTo>
                    <a:pt x="956398" y="0"/>
                  </a:lnTo>
                </a:path>
                <a:path w="956945" h="2758440" extrusionOk="0">
                  <a:moveTo>
                    <a:pt x="92224" y="864173"/>
                  </a:moveTo>
                  <a:lnTo>
                    <a:pt x="92224"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22"/>
          <p:cNvGrpSpPr/>
          <p:nvPr/>
        </p:nvGrpSpPr>
        <p:grpSpPr>
          <a:xfrm>
            <a:off x="1257397" y="3324895"/>
            <a:ext cx="1879035" cy="814272"/>
            <a:chOff x="1638396" y="2162845"/>
            <a:chExt cx="1879035" cy="814272"/>
          </a:xfrm>
        </p:grpSpPr>
        <p:sp>
          <p:nvSpPr>
            <p:cNvPr id="668" name="Google Shape;668;p22"/>
            <p:cNvSpPr/>
            <p:nvPr/>
          </p:nvSpPr>
          <p:spPr>
            <a:xfrm>
              <a:off x="1638396" y="2313542"/>
              <a:ext cx="132080" cy="663575"/>
            </a:xfrm>
            <a:custGeom>
              <a:avLst/>
              <a:gdLst/>
              <a:ahLst/>
              <a:cxnLst/>
              <a:rect l="l" t="t" r="r" b="b"/>
              <a:pathLst>
                <a:path w="132080" h="663575" extrusionOk="0">
                  <a:moveTo>
                    <a:pt x="131602" y="663201"/>
                  </a:moveTo>
                  <a:lnTo>
                    <a:pt x="0" y="663201"/>
                  </a:lnTo>
                  <a:lnTo>
                    <a:pt x="0" y="0"/>
                  </a:lnTo>
                  <a:lnTo>
                    <a:pt x="131602" y="0"/>
                  </a:lnTo>
                  <a:lnTo>
                    <a:pt x="131602" y="663201"/>
                  </a:lnTo>
                  <a:close/>
                </a:path>
              </a:pathLst>
            </a:custGeom>
            <a:solidFill>
              <a:srgbClr val="D8E9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69" name="Google Shape;669;p22"/>
            <p:cNvSpPr/>
            <p:nvPr/>
          </p:nvSpPr>
          <p:spPr>
            <a:xfrm>
              <a:off x="1769998" y="2162845"/>
              <a:ext cx="151130" cy="814069"/>
            </a:xfrm>
            <a:custGeom>
              <a:avLst/>
              <a:gdLst/>
              <a:ahLst/>
              <a:cxnLst/>
              <a:rect l="l" t="t" r="r" b="b"/>
              <a:pathLst>
                <a:path w="151130" h="814069" extrusionOk="0">
                  <a:moveTo>
                    <a:pt x="0" y="813898"/>
                  </a:moveTo>
                  <a:lnTo>
                    <a:pt x="0" y="150697"/>
                  </a:lnTo>
                  <a:lnTo>
                    <a:pt x="150697" y="0"/>
                  </a:lnTo>
                  <a:lnTo>
                    <a:pt x="150697" y="663198"/>
                  </a:lnTo>
                  <a:lnTo>
                    <a:pt x="0" y="813898"/>
                  </a:lnTo>
                  <a:close/>
                </a:path>
              </a:pathLst>
            </a:custGeom>
            <a:solidFill>
              <a:srgbClr val="ACBA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70" name="Google Shape;670;p22"/>
            <p:cNvSpPr/>
            <p:nvPr/>
          </p:nvSpPr>
          <p:spPr>
            <a:xfrm>
              <a:off x="1638396" y="2162845"/>
              <a:ext cx="282575" cy="151130"/>
            </a:xfrm>
            <a:custGeom>
              <a:avLst/>
              <a:gdLst/>
              <a:ahLst/>
              <a:cxnLst/>
              <a:rect l="l" t="t" r="r" b="b"/>
              <a:pathLst>
                <a:path w="282575" h="151130" extrusionOk="0">
                  <a:moveTo>
                    <a:pt x="131602" y="150697"/>
                  </a:moveTo>
                  <a:lnTo>
                    <a:pt x="0" y="150697"/>
                  </a:lnTo>
                  <a:lnTo>
                    <a:pt x="150697" y="0"/>
                  </a:lnTo>
                  <a:lnTo>
                    <a:pt x="282299" y="0"/>
                  </a:lnTo>
                  <a:lnTo>
                    <a:pt x="131602" y="150697"/>
                  </a:lnTo>
                  <a:close/>
                </a:path>
              </a:pathLst>
            </a:custGeom>
            <a:solidFill>
              <a:srgbClr val="DFEDD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71" name="Google Shape;671;p22"/>
            <p:cNvSpPr/>
            <p:nvPr/>
          </p:nvSpPr>
          <p:spPr>
            <a:xfrm>
              <a:off x="1638396" y="2162845"/>
              <a:ext cx="282575" cy="814069"/>
            </a:xfrm>
            <a:custGeom>
              <a:avLst/>
              <a:gdLst/>
              <a:ahLst/>
              <a:cxnLst/>
              <a:rect l="l" t="t" r="r" b="b"/>
              <a:pathLst>
                <a:path w="282575" h="814069" extrusionOk="0">
                  <a:moveTo>
                    <a:pt x="0" y="150697"/>
                  </a:moveTo>
                  <a:lnTo>
                    <a:pt x="150697" y="0"/>
                  </a:lnTo>
                  <a:lnTo>
                    <a:pt x="282299" y="0"/>
                  </a:lnTo>
                  <a:lnTo>
                    <a:pt x="282299" y="663198"/>
                  </a:lnTo>
                  <a:lnTo>
                    <a:pt x="131602" y="813898"/>
                  </a:lnTo>
                  <a:lnTo>
                    <a:pt x="0" y="813898"/>
                  </a:lnTo>
                  <a:lnTo>
                    <a:pt x="0" y="150697"/>
                  </a:lnTo>
                  <a:close/>
                </a:path>
                <a:path w="282575" h="814069" extrusionOk="0">
                  <a:moveTo>
                    <a:pt x="0" y="150697"/>
                  </a:moveTo>
                  <a:lnTo>
                    <a:pt x="131602" y="150697"/>
                  </a:lnTo>
                  <a:lnTo>
                    <a:pt x="282299" y="0"/>
                  </a:lnTo>
                </a:path>
                <a:path w="282575" h="814069" extrusionOk="0">
                  <a:moveTo>
                    <a:pt x="131602" y="150697"/>
                  </a:moveTo>
                  <a:lnTo>
                    <a:pt x="131602" y="813898"/>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72" name="Google Shape;672;p22"/>
            <p:cNvSpPr/>
            <p:nvPr/>
          </p:nvSpPr>
          <p:spPr>
            <a:xfrm>
              <a:off x="3234643" y="2428645"/>
              <a:ext cx="282575" cy="282575"/>
            </a:xfrm>
            <a:custGeom>
              <a:avLst/>
              <a:gdLst/>
              <a:ahLst/>
              <a:cxnLst/>
              <a:rect l="l" t="t" r="r" b="b"/>
              <a:pathLst>
                <a:path w="282575" h="282575" extrusionOk="0">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D8E9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73" name="Google Shape;673;p22"/>
            <p:cNvSpPr/>
            <p:nvPr/>
          </p:nvSpPr>
          <p:spPr>
            <a:xfrm>
              <a:off x="1745146" y="2183095"/>
              <a:ext cx="1772285" cy="786130"/>
            </a:xfrm>
            <a:custGeom>
              <a:avLst/>
              <a:gdLst/>
              <a:ahLst/>
              <a:cxnLst/>
              <a:rect l="l" t="t" r="r" b="b"/>
              <a:pathLst>
                <a:path w="1772285" h="786130" extrusionOk="0">
                  <a:moveTo>
                    <a:pt x="1489496" y="386699"/>
                  </a:moveTo>
                  <a:lnTo>
                    <a:pt x="1496693" y="342084"/>
                  </a:lnTo>
                  <a:lnTo>
                    <a:pt x="1516732" y="303338"/>
                  </a:lnTo>
                  <a:lnTo>
                    <a:pt x="1547287" y="272783"/>
                  </a:lnTo>
                  <a:lnTo>
                    <a:pt x="1586034" y="252745"/>
                  </a:lnTo>
                  <a:lnTo>
                    <a:pt x="1630646" y="245549"/>
                  </a:lnTo>
                  <a:lnTo>
                    <a:pt x="1684662" y="256293"/>
                  </a:lnTo>
                  <a:lnTo>
                    <a:pt x="1730446" y="286891"/>
                  </a:lnTo>
                  <a:lnTo>
                    <a:pt x="1761049" y="332687"/>
                  </a:lnTo>
                  <a:lnTo>
                    <a:pt x="1771796" y="386699"/>
                  </a:lnTo>
                  <a:lnTo>
                    <a:pt x="1764600" y="431311"/>
                  </a:lnTo>
                  <a:lnTo>
                    <a:pt x="1744561" y="470058"/>
                  </a:lnTo>
                  <a:lnTo>
                    <a:pt x="1714005" y="500613"/>
                  </a:lnTo>
                  <a:lnTo>
                    <a:pt x="1675259" y="520652"/>
                  </a:lnTo>
                  <a:lnTo>
                    <a:pt x="1630646" y="527848"/>
                  </a:lnTo>
                  <a:lnTo>
                    <a:pt x="1586034" y="520652"/>
                  </a:lnTo>
                  <a:lnTo>
                    <a:pt x="1547287" y="500613"/>
                  </a:lnTo>
                  <a:lnTo>
                    <a:pt x="1516732" y="470058"/>
                  </a:lnTo>
                  <a:lnTo>
                    <a:pt x="1496693" y="431311"/>
                  </a:lnTo>
                  <a:lnTo>
                    <a:pt x="1489496" y="386699"/>
                  </a:lnTo>
                  <a:close/>
                </a:path>
                <a:path w="1772285" h="786130" extrusionOk="0">
                  <a:moveTo>
                    <a:pt x="0" y="785698"/>
                  </a:moveTo>
                  <a:lnTo>
                    <a:pt x="1489496" y="386699"/>
                  </a:lnTo>
                </a:path>
                <a:path w="1772285" h="786130" extrusionOk="0">
                  <a:moveTo>
                    <a:pt x="19499" y="149399"/>
                  </a:moveTo>
                  <a:lnTo>
                    <a:pt x="1489496" y="386699"/>
                  </a:lnTo>
                </a:path>
                <a:path w="1772285" h="786130" extrusionOk="0">
                  <a:moveTo>
                    <a:pt x="155699" y="0"/>
                  </a:moveTo>
                  <a:lnTo>
                    <a:pt x="1489496" y="386699"/>
                  </a:lnTo>
                </a:path>
                <a:path w="1772285" h="786130" extrusionOk="0">
                  <a:moveTo>
                    <a:pt x="181799" y="636298"/>
                  </a:moveTo>
                  <a:lnTo>
                    <a:pt x="1489496" y="386699"/>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4" name="Google Shape;674;p22"/>
          <p:cNvSpPr txBox="1"/>
          <p:nvPr/>
        </p:nvSpPr>
        <p:spPr>
          <a:xfrm>
            <a:off x="1526518" y="4716769"/>
            <a:ext cx="279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p:txBody>
      </p:sp>
      <p:sp>
        <p:nvSpPr>
          <p:cNvPr id="675" name="Google Shape;675;p22"/>
          <p:cNvSpPr txBox="1"/>
          <p:nvPr/>
        </p:nvSpPr>
        <p:spPr>
          <a:xfrm>
            <a:off x="1890820" y="2643600"/>
            <a:ext cx="279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p:txBody>
      </p:sp>
      <p:sp>
        <p:nvSpPr>
          <p:cNvPr id="676" name="Google Shape;676;p22"/>
          <p:cNvSpPr txBox="1"/>
          <p:nvPr/>
        </p:nvSpPr>
        <p:spPr>
          <a:xfrm>
            <a:off x="855911" y="5108408"/>
            <a:ext cx="153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a:t>
            </a:r>
            <a:endParaRPr sz="1800" b="0" i="0" u="none" strike="noStrike" cap="none">
              <a:solidFill>
                <a:schemeClr val="dk1"/>
              </a:solidFill>
              <a:latin typeface="Arial"/>
              <a:ea typeface="Arial"/>
              <a:cs typeface="Arial"/>
              <a:sym typeface="Arial"/>
            </a:endParaRPr>
          </a:p>
        </p:txBody>
      </p:sp>
      <p:sp>
        <p:nvSpPr>
          <p:cNvPr id="677" name="Google Shape;677;p22"/>
          <p:cNvSpPr txBox="1"/>
          <p:nvPr/>
        </p:nvSpPr>
        <p:spPr>
          <a:xfrm>
            <a:off x="3171739" y="1991356"/>
            <a:ext cx="2091600" cy="836400"/>
          </a:xfrm>
          <a:prstGeom prst="rect">
            <a:avLst/>
          </a:prstGeom>
          <a:noFill/>
          <a:ln>
            <a:noFill/>
          </a:ln>
        </p:spPr>
        <p:txBody>
          <a:bodyPr spcFirstLastPara="1" wrap="square" lIns="0" tIns="27925" rIns="0" bIns="0" anchor="t" anchorCtr="0">
            <a:spAutoFit/>
          </a:bodyPr>
          <a:lstStyle/>
          <a:p>
            <a:pPr marL="12700" marR="5080" lvl="0" indent="0" algn="l" rtl="0">
              <a:lnSpc>
                <a:spcPct val="118750"/>
              </a:lnSpc>
              <a:spcBef>
                <a:spcPts val="0"/>
              </a:spcBef>
              <a:spcAft>
                <a:spcPts val="0"/>
              </a:spcAft>
              <a:buNone/>
            </a:pPr>
            <a:r>
              <a:rPr lang="en-US" sz="2400" b="0" i="0" u="none" strike="noStrike" cap="none">
                <a:solidFill>
                  <a:srgbClr val="FF0000"/>
                </a:solidFill>
                <a:latin typeface="Arial"/>
                <a:ea typeface="Arial"/>
                <a:cs typeface="Arial"/>
                <a:sym typeface="Arial"/>
              </a:rPr>
              <a:t>32x32x3 image  </a:t>
            </a:r>
            <a:r>
              <a:rPr lang="en-US" sz="2400" b="0" i="0" u="none" strike="noStrike" cap="none">
                <a:solidFill>
                  <a:srgbClr val="38751C"/>
                </a:solidFill>
                <a:latin typeface="Arial"/>
                <a:ea typeface="Arial"/>
                <a:cs typeface="Arial"/>
                <a:sym typeface="Arial"/>
              </a:rPr>
              <a:t>5x5x3 filter</a:t>
            </a:r>
            <a:endParaRPr sz="2400" b="0" i="0" u="none" strike="noStrike" cap="none">
              <a:solidFill>
                <a:schemeClr val="dk1"/>
              </a:solidFill>
              <a:latin typeface="Arial"/>
              <a:ea typeface="Arial"/>
              <a:cs typeface="Arial"/>
              <a:sym typeface="Arial"/>
            </a:endParaRPr>
          </a:p>
        </p:txBody>
      </p:sp>
      <p:grpSp>
        <p:nvGrpSpPr>
          <p:cNvPr id="678" name="Google Shape;678;p22"/>
          <p:cNvGrpSpPr/>
          <p:nvPr/>
        </p:nvGrpSpPr>
        <p:grpSpPr>
          <a:xfrm>
            <a:off x="1981196" y="2172298"/>
            <a:ext cx="971067" cy="235735"/>
            <a:chOff x="2362195" y="1010247"/>
            <a:chExt cx="971067" cy="235735"/>
          </a:xfrm>
        </p:grpSpPr>
        <p:sp>
          <p:nvSpPr>
            <p:cNvPr id="679" name="Google Shape;679;p22"/>
            <p:cNvSpPr/>
            <p:nvPr/>
          </p:nvSpPr>
          <p:spPr>
            <a:xfrm>
              <a:off x="2404257" y="1010247"/>
              <a:ext cx="929005" cy="220345"/>
            </a:xfrm>
            <a:custGeom>
              <a:avLst/>
              <a:gdLst/>
              <a:ahLst/>
              <a:cxnLst/>
              <a:rect l="l" t="t" r="r" b="b"/>
              <a:pathLst>
                <a:path w="929004" h="220344" extrusionOk="0">
                  <a:moveTo>
                    <a:pt x="928685" y="0"/>
                  </a:moveTo>
                  <a:lnTo>
                    <a:pt x="0" y="219929"/>
                  </a:lnTo>
                </a:path>
              </a:pathLst>
            </a:custGeom>
            <a:noFill/>
            <a:ln w="952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80" name="Google Shape;680;p22"/>
            <p:cNvSpPr/>
            <p:nvPr/>
          </p:nvSpPr>
          <p:spPr>
            <a:xfrm>
              <a:off x="2362195" y="1214867"/>
              <a:ext cx="45720" cy="31115"/>
            </a:xfrm>
            <a:custGeom>
              <a:avLst/>
              <a:gdLst/>
              <a:ahLst/>
              <a:cxnLst/>
              <a:rect l="l" t="t" r="r" b="b"/>
              <a:pathLst>
                <a:path w="45719" h="31115" extrusionOk="0">
                  <a:moveTo>
                    <a:pt x="45687" y="30619"/>
                  </a:moveTo>
                  <a:lnTo>
                    <a:pt x="0" y="25269"/>
                  </a:lnTo>
                  <a:lnTo>
                    <a:pt x="38434" y="0"/>
                  </a:lnTo>
                  <a:lnTo>
                    <a:pt x="45687" y="30619"/>
                  </a:lnTo>
                  <a:close/>
                </a:path>
              </a:pathLst>
            </a:custGeom>
            <a:solidFill>
              <a:srgbClr val="FF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81" name="Google Shape;681;p22"/>
            <p:cNvSpPr/>
            <p:nvPr/>
          </p:nvSpPr>
          <p:spPr>
            <a:xfrm>
              <a:off x="2362195" y="1214867"/>
              <a:ext cx="45720" cy="31115"/>
            </a:xfrm>
            <a:custGeom>
              <a:avLst/>
              <a:gdLst/>
              <a:ahLst/>
              <a:cxnLst/>
              <a:rect l="l" t="t" r="r" b="b"/>
              <a:pathLst>
                <a:path w="45719" h="31115" extrusionOk="0">
                  <a:moveTo>
                    <a:pt x="38434" y="0"/>
                  </a:moveTo>
                  <a:lnTo>
                    <a:pt x="0" y="25269"/>
                  </a:lnTo>
                  <a:lnTo>
                    <a:pt x="45687" y="30619"/>
                  </a:lnTo>
                  <a:lnTo>
                    <a:pt x="38434" y="0"/>
                  </a:lnTo>
                  <a:close/>
                </a:path>
              </a:pathLst>
            </a:custGeom>
            <a:noFill/>
            <a:ln w="952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2" name="Google Shape;682;p22"/>
          <p:cNvGrpSpPr/>
          <p:nvPr/>
        </p:nvGrpSpPr>
        <p:grpSpPr>
          <a:xfrm>
            <a:off x="840872" y="2352897"/>
            <a:ext cx="2215238" cy="2758440"/>
            <a:chOff x="1221872" y="1190847"/>
            <a:chExt cx="2215238" cy="2758440"/>
          </a:xfrm>
        </p:grpSpPr>
        <p:sp>
          <p:nvSpPr>
            <p:cNvPr id="683" name="Google Shape;683;p22"/>
            <p:cNvSpPr/>
            <p:nvPr/>
          </p:nvSpPr>
          <p:spPr>
            <a:xfrm>
              <a:off x="2090910" y="1493772"/>
              <a:ext cx="1346200" cy="523240"/>
            </a:xfrm>
            <a:custGeom>
              <a:avLst/>
              <a:gdLst/>
              <a:ahLst/>
              <a:cxnLst/>
              <a:rect l="l" t="t" r="r" b="b"/>
              <a:pathLst>
                <a:path w="1346200" h="523239" extrusionOk="0">
                  <a:moveTo>
                    <a:pt x="1345632" y="0"/>
                  </a:moveTo>
                  <a:lnTo>
                    <a:pt x="0" y="523188"/>
                  </a:lnTo>
                </a:path>
              </a:pathLst>
            </a:custGeom>
            <a:noFill/>
            <a:ln w="9525" cap="flat" cmpd="sng">
              <a:solidFill>
                <a:srgbClr val="38751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84" name="Google Shape;684;p22"/>
            <p:cNvSpPr/>
            <p:nvPr/>
          </p:nvSpPr>
          <p:spPr>
            <a:xfrm>
              <a:off x="2050623" y="2002298"/>
              <a:ext cx="46355" cy="30480"/>
            </a:xfrm>
            <a:custGeom>
              <a:avLst/>
              <a:gdLst/>
              <a:ahLst/>
              <a:cxnLst/>
              <a:rect l="l" t="t" r="r" b="b"/>
              <a:pathLst>
                <a:path w="46355" h="30480" extrusionOk="0">
                  <a:moveTo>
                    <a:pt x="0" y="30327"/>
                  </a:moveTo>
                  <a:lnTo>
                    <a:pt x="34587" y="0"/>
                  </a:lnTo>
                  <a:lnTo>
                    <a:pt x="45989" y="29324"/>
                  </a:lnTo>
                  <a:lnTo>
                    <a:pt x="0" y="30327"/>
                  </a:lnTo>
                  <a:close/>
                </a:path>
              </a:pathLst>
            </a:custGeom>
            <a:solidFill>
              <a:srgbClr val="38751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85" name="Google Shape;685;p22"/>
            <p:cNvSpPr/>
            <p:nvPr/>
          </p:nvSpPr>
          <p:spPr>
            <a:xfrm>
              <a:off x="2050623" y="2002298"/>
              <a:ext cx="46355" cy="30480"/>
            </a:xfrm>
            <a:custGeom>
              <a:avLst/>
              <a:gdLst/>
              <a:ahLst/>
              <a:cxnLst/>
              <a:rect l="l" t="t" r="r" b="b"/>
              <a:pathLst>
                <a:path w="46355" h="30480" extrusionOk="0">
                  <a:moveTo>
                    <a:pt x="34587" y="0"/>
                  </a:moveTo>
                  <a:lnTo>
                    <a:pt x="0" y="30327"/>
                  </a:lnTo>
                  <a:lnTo>
                    <a:pt x="45989" y="29324"/>
                  </a:lnTo>
                  <a:lnTo>
                    <a:pt x="34587" y="0"/>
                  </a:lnTo>
                  <a:close/>
                </a:path>
              </a:pathLst>
            </a:custGeom>
            <a:noFill/>
            <a:ln w="9525" cap="flat" cmpd="sng">
              <a:solidFill>
                <a:srgbClr val="38751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86" name="Google Shape;686;p22"/>
            <p:cNvSpPr/>
            <p:nvPr/>
          </p:nvSpPr>
          <p:spPr>
            <a:xfrm>
              <a:off x="1221872" y="1934073"/>
              <a:ext cx="213360" cy="2014855"/>
            </a:xfrm>
            <a:custGeom>
              <a:avLst/>
              <a:gdLst/>
              <a:ahLst/>
              <a:cxnLst/>
              <a:rect l="l" t="t" r="r" b="b"/>
              <a:pathLst>
                <a:path w="213359" h="2014854" extrusionOk="0">
                  <a:moveTo>
                    <a:pt x="213172" y="2014668"/>
                  </a:moveTo>
                  <a:lnTo>
                    <a:pt x="0" y="2014668"/>
                  </a:lnTo>
                  <a:lnTo>
                    <a:pt x="0" y="0"/>
                  </a:lnTo>
                  <a:lnTo>
                    <a:pt x="213172" y="0"/>
                  </a:lnTo>
                  <a:lnTo>
                    <a:pt x="213172" y="2014668"/>
                  </a:lnTo>
                  <a:close/>
                </a:path>
              </a:pathLst>
            </a:custGeom>
            <a:solidFill>
              <a:srgbClr val="F4CCCC">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87" name="Google Shape;687;p22"/>
            <p:cNvSpPr/>
            <p:nvPr/>
          </p:nvSpPr>
          <p:spPr>
            <a:xfrm>
              <a:off x="1435044" y="1190847"/>
              <a:ext cx="743585" cy="2758440"/>
            </a:xfrm>
            <a:custGeom>
              <a:avLst/>
              <a:gdLst/>
              <a:ahLst/>
              <a:cxnLst/>
              <a:rect l="l" t="t" r="r" b="b"/>
              <a:pathLst>
                <a:path w="743585" h="2758440" extrusionOk="0">
                  <a:moveTo>
                    <a:pt x="0" y="2757894"/>
                  </a:moveTo>
                  <a:lnTo>
                    <a:pt x="0" y="743226"/>
                  </a:lnTo>
                  <a:lnTo>
                    <a:pt x="743226" y="0"/>
                  </a:lnTo>
                  <a:lnTo>
                    <a:pt x="743226" y="2014670"/>
                  </a:lnTo>
                  <a:lnTo>
                    <a:pt x="0" y="2757894"/>
                  </a:lnTo>
                  <a:close/>
                </a:path>
              </a:pathLst>
            </a:custGeom>
            <a:solidFill>
              <a:srgbClr val="C3A3A3">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88" name="Google Shape;688;p22"/>
            <p:cNvSpPr/>
            <p:nvPr/>
          </p:nvSpPr>
          <p:spPr>
            <a:xfrm>
              <a:off x="1221872" y="1190847"/>
              <a:ext cx="956944" cy="743585"/>
            </a:xfrm>
            <a:custGeom>
              <a:avLst/>
              <a:gdLst/>
              <a:ahLst/>
              <a:cxnLst/>
              <a:rect l="l" t="t" r="r" b="b"/>
              <a:pathLst>
                <a:path w="956944" h="743585" extrusionOk="0">
                  <a:moveTo>
                    <a:pt x="213172" y="743226"/>
                  </a:moveTo>
                  <a:lnTo>
                    <a:pt x="0" y="743226"/>
                  </a:lnTo>
                  <a:lnTo>
                    <a:pt x="743226" y="0"/>
                  </a:lnTo>
                  <a:lnTo>
                    <a:pt x="956398" y="0"/>
                  </a:lnTo>
                  <a:lnTo>
                    <a:pt x="213172" y="743226"/>
                  </a:lnTo>
                  <a:close/>
                </a:path>
              </a:pathLst>
            </a:custGeom>
            <a:solidFill>
              <a:srgbClr val="F6D6D6">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89" name="Google Shape;689;p22"/>
            <p:cNvSpPr/>
            <p:nvPr/>
          </p:nvSpPr>
          <p:spPr>
            <a:xfrm>
              <a:off x="1221872" y="1190847"/>
              <a:ext cx="956944" cy="2758440"/>
            </a:xfrm>
            <a:custGeom>
              <a:avLst/>
              <a:gdLst/>
              <a:ahLst/>
              <a:cxnLst/>
              <a:rect l="l" t="t" r="r" b="b"/>
              <a:pathLst>
                <a:path w="956944" h="2758440" extrusionOk="0">
                  <a:moveTo>
                    <a:pt x="0" y="743226"/>
                  </a:moveTo>
                  <a:lnTo>
                    <a:pt x="743226" y="0"/>
                  </a:lnTo>
                  <a:lnTo>
                    <a:pt x="956398" y="0"/>
                  </a:lnTo>
                  <a:lnTo>
                    <a:pt x="956398" y="2014670"/>
                  </a:lnTo>
                  <a:lnTo>
                    <a:pt x="213172" y="2757894"/>
                  </a:lnTo>
                  <a:lnTo>
                    <a:pt x="0" y="2757894"/>
                  </a:lnTo>
                  <a:lnTo>
                    <a:pt x="0" y="743226"/>
                  </a:lnTo>
                  <a:close/>
                </a:path>
                <a:path w="956944" h="2758440" extrusionOk="0">
                  <a:moveTo>
                    <a:pt x="0" y="743226"/>
                  </a:moveTo>
                  <a:lnTo>
                    <a:pt x="213172" y="743226"/>
                  </a:lnTo>
                  <a:lnTo>
                    <a:pt x="956398" y="0"/>
                  </a:lnTo>
                </a:path>
                <a:path w="956944" h="2758440" extrusionOk="0">
                  <a:moveTo>
                    <a:pt x="213172" y="743226"/>
                  </a:moveTo>
                  <a:lnTo>
                    <a:pt x="213172"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0" name="Google Shape;690;p22"/>
          <p:cNvGrpSpPr/>
          <p:nvPr/>
        </p:nvGrpSpPr>
        <p:grpSpPr>
          <a:xfrm>
            <a:off x="3590892" y="3719419"/>
            <a:ext cx="2352460" cy="31750"/>
            <a:chOff x="3971892" y="2557369"/>
            <a:chExt cx="2352460" cy="31750"/>
          </a:xfrm>
        </p:grpSpPr>
        <p:sp>
          <p:nvSpPr>
            <p:cNvPr id="691" name="Google Shape;691;p22"/>
            <p:cNvSpPr/>
            <p:nvPr/>
          </p:nvSpPr>
          <p:spPr>
            <a:xfrm>
              <a:off x="3971892" y="2573094"/>
              <a:ext cx="2308860" cy="0"/>
            </a:xfrm>
            <a:custGeom>
              <a:avLst/>
              <a:gdLst/>
              <a:ahLst/>
              <a:cxnLst/>
              <a:rect l="l" t="t" r="r" b="b"/>
              <a:pathLst>
                <a:path w="2308860" h="120000" extrusionOk="0">
                  <a:moveTo>
                    <a:pt x="0" y="0"/>
                  </a:moveTo>
                  <a:lnTo>
                    <a:pt x="2308645" y="0"/>
                  </a:lnTo>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92" name="Google Shape;692;p22"/>
            <p:cNvSpPr/>
            <p:nvPr/>
          </p:nvSpPr>
          <p:spPr>
            <a:xfrm>
              <a:off x="6280537" y="2557369"/>
              <a:ext cx="43815" cy="31750"/>
            </a:xfrm>
            <a:custGeom>
              <a:avLst/>
              <a:gdLst/>
              <a:ahLst/>
              <a:cxnLst/>
              <a:rect l="l" t="t" r="r" b="b"/>
              <a:pathLst>
                <a:path w="43814" h="31750" extrusionOk="0">
                  <a:moveTo>
                    <a:pt x="0" y="31449"/>
                  </a:moveTo>
                  <a:lnTo>
                    <a:pt x="0" y="0"/>
                  </a:lnTo>
                  <a:lnTo>
                    <a:pt x="43224" y="15724"/>
                  </a:lnTo>
                  <a:lnTo>
                    <a:pt x="0" y="31449"/>
                  </a:lnTo>
                  <a:close/>
                </a:path>
              </a:pathLst>
            </a:custGeom>
            <a:solidFill>
              <a:srgbClr val="6666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93" name="Google Shape;693;p22"/>
            <p:cNvSpPr/>
            <p:nvPr/>
          </p:nvSpPr>
          <p:spPr>
            <a:xfrm>
              <a:off x="6280537" y="2557369"/>
              <a:ext cx="43815" cy="31750"/>
            </a:xfrm>
            <a:custGeom>
              <a:avLst/>
              <a:gdLst/>
              <a:ahLst/>
              <a:cxnLst/>
              <a:rect l="l" t="t" r="r" b="b"/>
              <a:pathLst>
                <a:path w="43814" h="31750" extrusionOk="0">
                  <a:moveTo>
                    <a:pt x="0" y="31449"/>
                  </a:moveTo>
                  <a:lnTo>
                    <a:pt x="43224" y="15724"/>
                  </a:lnTo>
                  <a:lnTo>
                    <a:pt x="0" y="0"/>
                  </a:lnTo>
                  <a:lnTo>
                    <a:pt x="0" y="31449"/>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22"/>
          <p:cNvSpPr txBox="1"/>
          <p:nvPr/>
        </p:nvSpPr>
        <p:spPr>
          <a:xfrm>
            <a:off x="3534440" y="3936874"/>
            <a:ext cx="2412900" cy="567000"/>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en-US" sz="1800" b="0" i="0" u="none" strike="noStrike" cap="none">
                <a:solidFill>
                  <a:schemeClr val="dk1"/>
                </a:solidFill>
                <a:latin typeface="Arial"/>
                <a:ea typeface="Arial"/>
                <a:cs typeface="Arial"/>
                <a:sym typeface="Arial"/>
              </a:rPr>
              <a:t>convolve (slide) over all  spatial locations</a:t>
            </a:r>
            <a:endParaRPr sz="1800" b="0" i="0" u="none" strike="noStrike" cap="none">
              <a:solidFill>
                <a:schemeClr val="dk1"/>
              </a:solidFill>
              <a:latin typeface="Arial"/>
              <a:ea typeface="Arial"/>
              <a:cs typeface="Arial"/>
              <a:sym typeface="Arial"/>
            </a:endParaRPr>
          </a:p>
        </p:txBody>
      </p:sp>
      <p:sp>
        <p:nvSpPr>
          <p:cNvPr id="695" name="Google Shape;695;p22"/>
          <p:cNvSpPr txBox="1"/>
          <p:nvPr/>
        </p:nvSpPr>
        <p:spPr>
          <a:xfrm>
            <a:off x="6741910" y="1978204"/>
            <a:ext cx="17526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activation maps</a:t>
            </a:r>
            <a:endParaRPr sz="1800" b="0" i="0" u="none" strike="noStrike" cap="none">
              <a:solidFill>
                <a:schemeClr val="dk1"/>
              </a:solidFill>
              <a:latin typeface="Arial"/>
              <a:ea typeface="Arial"/>
              <a:cs typeface="Arial"/>
              <a:sym typeface="Arial"/>
            </a:endParaRPr>
          </a:p>
        </p:txBody>
      </p:sp>
      <p:sp>
        <p:nvSpPr>
          <p:cNvPr id="696" name="Google Shape;696;p22"/>
          <p:cNvSpPr txBox="1"/>
          <p:nvPr/>
        </p:nvSpPr>
        <p:spPr>
          <a:xfrm>
            <a:off x="7029433" y="5130249"/>
            <a:ext cx="153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1</a:t>
            </a:r>
            <a:endParaRPr sz="1800" b="0" i="0" u="none" strike="noStrike" cap="none">
              <a:solidFill>
                <a:schemeClr val="dk1"/>
              </a:solidFill>
              <a:latin typeface="Arial"/>
              <a:ea typeface="Arial"/>
              <a:cs typeface="Arial"/>
              <a:sym typeface="Arial"/>
            </a:endParaRPr>
          </a:p>
        </p:txBody>
      </p:sp>
      <p:sp>
        <p:nvSpPr>
          <p:cNvPr id="697" name="Google Shape;697;p22"/>
          <p:cNvSpPr txBox="1"/>
          <p:nvPr/>
        </p:nvSpPr>
        <p:spPr>
          <a:xfrm>
            <a:off x="7696943" y="4674573"/>
            <a:ext cx="279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28</a:t>
            </a:r>
            <a:endParaRPr sz="1800" b="0" i="0" u="none" strike="noStrike" cap="none">
              <a:solidFill>
                <a:schemeClr val="dk1"/>
              </a:solidFill>
              <a:latin typeface="Arial"/>
              <a:ea typeface="Arial"/>
              <a:cs typeface="Arial"/>
              <a:sym typeface="Arial"/>
            </a:endParaRPr>
          </a:p>
        </p:txBody>
      </p:sp>
      <p:sp>
        <p:nvSpPr>
          <p:cNvPr id="698" name="Google Shape;698;p22"/>
          <p:cNvSpPr txBox="1"/>
          <p:nvPr/>
        </p:nvSpPr>
        <p:spPr>
          <a:xfrm>
            <a:off x="8101335" y="3263590"/>
            <a:ext cx="279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28</a:t>
            </a:r>
            <a:endParaRPr sz="1800" b="0" i="0" u="none" strike="noStrike" cap="none">
              <a:solidFill>
                <a:schemeClr val="dk1"/>
              </a:solidFill>
              <a:latin typeface="Arial"/>
              <a:ea typeface="Arial"/>
              <a:cs typeface="Arial"/>
              <a:sym typeface="Arial"/>
            </a:endParaRPr>
          </a:p>
        </p:txBody>
      </p:sp>
      <p:sp>
        <p:nvSpPr>
          <p:cNvPr id="699" name="Google Shape;699;p22"/>
          <p:cNvSpPr txBox="1">
            <a:spLocks noGrp="1"/>
          </p:cNvSpPr>
          <p:nvPr>
            <p:ph type="title"/>
          </p:nvPr>
        </p:nvSpPr>
        <p:spPr>
          <a:xfrm>
            <a:off x="4184569" y="862182"/>
            <a:ext cx="41073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400" b="1"/>
              <a:t>consider a second, </a:t>
            </a:r>
            <a:r>
              <a:rPr lang="en-US" sz="2400" b="1">
                <a:solidFill>
                  <a:srgbClr val="38751C"/>
                </a:solidFill>
              </a:rPr>
              <a:t>green </a:t>
            </a:r>
            <a:r>
              <a:rPr lang="en-US" sz="2400" b="1"/>
              <a:t>filter</a:t>
            </a:r>
            <a:endParaRPr sz="2400" b="1"/>
          </a:p>
        </p:txBody>
      </p:sp>
      <p:sp>
        <p:nvSpPr>
          <p:cNvPr id="700" name="Google Shape;700;p22"/>
          <p:cNvSpPr txBox="1">
            <a:spLocks noGrp="1"/>
          </p:cNvSpPr>
          <p:nvPr>
            <p:ph type="title"/>
          </p:nvPr>
        </p:nvSpPr>
        <p:spPr>
          <a:xfrm>
            <a:off x="2791175" y="82550"/>
            <a:ext cx="43236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3600" b="1"/>
              <a:t>Convolution Layer</a:t>
            </a:r>
            <a:endParaRPr sz="3600"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8"/>
          <p:cNvSpPr txBox="1">
            <a:spLocks noGrp="1"/>
          </p:cNvSpPr>
          <p:nvPr>
            <p:ph type="title"/>
          </p:nvPr>
        </p:nvSpPr>
        <p:spPr>
          <a:xfrm>
            <a:off x="2326350" y="276825"/>
            <a:ext cx="42471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Convolution Demo</a:t>
            </a:r>
            <a:endParaRPr b="1"/>
          </a:p>
        </p:txBody>
      </p:sp>
      <p:sp>
        <p:nvSpPr>
          <p:cNvPr id="706" name="Google Shape;706;p68"/>
          <p:cNvSpPr txBox="1">
            <a:spLocks noGrp="1"/>
          </p:cNvSpPr>
          <p:nvPr>
            <p:ph type="body" idx="1"/>
          </p:nvPr>
        </p:nvSpPr>
        <p:spPr>
          <a:xfrm>
            <a:off x="824248" y="1762094"/>
            <a:ext cx="7912800" cy="769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500" u="sng">
                <a:solidFill>
                  <a:schemeClr val="hlink"/>
                </a:solidFill>
                <a:hlinkClick r:id="rId3"/>
              </a:rPr>
              <a:t>http://cs231n.github.io/convolutional-networks/#conv</a:t>
            </a:r>
            <a:endParaRPr sz="2500"/>
          </a:p>
          <a:p>
            <a:pPr marL="0" lvl="0" indent="0" algn="l" rtl="0">
              <a:lnSpc>
                <a:spcPct val="100000"/>
              </a:lnSpc>
              <a:spcBef>
                <a:spcPts val="0"/>
              </a:spcBef>
              <a:spcAft>
                <a:spcPts val="0"/>
              </a:spcAft>
              <a:buSzPts val="1400"/>
              <a:buNone/>
            </a:pPr>
            <a:endParaRPr sz="25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69"/>
          <p:cNvGrpSpPr/>
          <p:nvPr/>
        </p:nvGrpSpPr>
        <p:grpSpPr>
          <a:xfrm>
            <a:off x="1221872" y="1819498"/>
            <a:ext cx="956944" cy="2758440"/>
            <a:chOff x="1221872" y="962248"/>
            <a:chExt cx="956944" cy="2758440"/>
          </a:xfrm>
        </p:grpSpPr>
        <p:sp>
          <p:nvSpPr>
            <p:cNvPr id="712" name="Google Shape;712;p69"/>
            <p:cNvSpPr/>
            <p:nvPr/>
          </p:nvSpPr>
          <p:spPr>
            <a:xfrm>
              <a:off x="1221872" y="1705474"/>
              <a:ext cx="213360" cy="2014855"/>
            </a:xfrm>
            <a:custGeom>
              <a:avLst/>
              <a:gdLst/>
              <a:ahLst/>
              <a:cxnLst/>
              <a:rect l="l" t="t" r="r" b="b"/>
              <a:pathLst>
                <a:path w="213359" h="2014854" extrusionOk="0">
                  <a:moveTo>
                    <a:pt x="213172" y="2014668"/>
                  </a:moveTo>
                  <a:lnTo>
                    <a:pt x="0" y="2014668"/>
                  </a:lnTo>
                  <a:lnTo>
                    <a:pt x="0" y="0"/>
                  </a:lnTo>
                  <a:lnTo>
                    <a:pt x="213172" y="0"/>
                  </a:lnTo>
                  <a:lnTo>
                    <a:pt x="213172" y="2014668"/>
                  </a:lnTo>
                  <a:close/>
                </a:path>
              </a:pathLst>
            </a:custGeom>
            <a:solidFill>
              <a:srgbClr val="F4CCCC">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13" name="Google Shape;713;p69"/>
            <p:cNvSpPr/>
            <p:nvPr/>
          </p:nvSpPr>
          <p:spPr>
            <a:xfrm>
              <a:off x="1435044" y="962248"/>
              <a:ext cx="743585" cy="2758440"/>
            </a:xfrm>
            <a:custGeom>
              <a:avLst/>
              <a:gdLst/>
              <a:ahLst/>
              <a:cxnLst/>
              <a:rect l="l" t="t" r="r" b="b"/>
              <a:pathLst>
                <a:path w="743585" h="2758440" extrusionOk="0">
                  <a:moveTo>
                    <a:pt x="0" y="2757894"/>
                  </a:moveTo>
                  <a:lnTo>
                    <a:pt x="0" y="743226"/>
                  </a:lnTo>
                  <a:lnTo>
                    <a:pt x="743226" y="0"/>
                  </a:lnTo>
                  <a:lnTo>
                    <a:pt x="743226" y="2014670"/>
                  </a:lnTo>
                  <a:lnTo>
                    <a:pt x="0" y="2757894"/>
                  </a:lnTo>
                  <a:close/>
                </a:path>
              </a:pathLst>
            </a:custGeom>
            <a:solidFill>
              <a:srgbClr val="C3A3A3">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14" name="Google Shape;714;p69"/>
            <p:cNvSpPr/>
            <p:nvPr/>
          </p:nvSpPr>
          <p:spPr>
            <a:xfrm>
              <a:off x="1221872" y="962248"/>
              <a:ext cx="956944" cy="743585"/>
            </a:xfrm>
            <a:custGeom>
              <a:avLst/>
              <a:gdLst/>
              <a:ahLst/>
              <a:cxnLst/>
              <a:rect l="l" t="t" r="r" b="b"/>
              <a:pathLst>
                <a:path w="956944" h="743585" extrusionOk="0">
                  <a:moveTo>
                    <a:pt x="213172" y="743226"/>
                  </a:moveTo>
                  <a:lnTo>
                    <a:pt x="0" y="743226"/>
                  </a:lnTo>
                  <a:lnTo>
                    <a:pt x="743226" y="0"/>
                  </a:lnTo>
                  <a:lnTo>
                    <a:pt x="956398" y="0"/>
                  </a:lnTo>
                  <a:lnTo>
                    <a:pt x="213172" y="743226"/>
                  </a:lnTo>
                  <a:close/>
                </a:path>
              </a:pathLst>
            </a:custGeom>
            <a:solidFill>
              <a:srgbClr val="F6D6D6">
                <a:alpha val="5137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15" name="Google Shape;715;p69"/>
            <p:cNvSpPr/>
            <p:nvPr/>
          </p:nvSpPr>
          <p:spPr>
            <a:xfrm>
              <a:off x="1221872" y="962248"/>
              <a:ext cx="956944" cy="2758440"/>
            </a:xfrm>
            <a:custGeom>
              <a:avLst/>
              <a:gdLst/>
              <a:ahLst/>
              <a:cxnLst/>
              <a:rect l="l" t="t" r="r" b="b"/>
              <a:pathLst>
                <a:path w="956944" h="2758440" extrusionOk="0">
                  <a:moveTo>
                    <a:pt x="0" y="743226"/>
                  </a:moveTo>
                  <a:lnTo>
                    <a:pt x="743226" y="0"/>
                  </a:lnTo>
                  <a:lnTo>
                    <a:pt x="956398" y="0"/>
                  </a:lnTo>
                  <a:lnTo>
                    <a:pt x="956398" y="2014670"/>
                  </a:lnTo>
                  <a:lnTo>
                    <a:pt x="213172" y="2757894"/>
                  </a:lnTo>
                  <a:lnTo>
                    <a:pt x="0" y="2757894"/>
                  </a:lnTo>
                  <a:lnTo>
                    <a:pt x="0" y="743226"/>
                  </a:lnTo>
                  <a:close/>
                </a:path>
                <a:path w="956944" h="2758440" extrusionOk="0">
                  <a:moveTo>
                    <a:pt x="0" y="743226"/>
                  </a:moveTo>
                  <a:lnTo>
                    <a:pt x="213172" y="743226"/>
                  </a:lnTo>
                  <a:lnTo>
                    <a:pt x="956398" y="0"/>
                  </a:lnTo>
                </a:path>
                <a:path w="956944" h="2758440" extrusionOk="0">
                  <a:moveTo>
                    <a:pt x="213172" y="743226"/>
                  </a:moveTo>
                  <a:lnTo>
                    <a:pt x="213172"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69"/>
          <p:cNvGrpSpPr/>
          <p:nvPr/>
        </p:nvGrpSpPr>
        <p:grpSpPr>
          <a:xfrm>
            <a:off x="5703339" y="1819498"/>
            <a:ext cx="1106319" cy="2758440"/>
            <a:chOff x="5703338" y="962248"/>
            <a:chExt cx="1106319" cy="2758440"/>
          </a:xfrm>
        </p:grpSpPr>
        <p:sp>
          <p:nvSpPr>
            <p:cNvPr id="717" name="Google Shape;717;p69"/>
            <p:cNvSpPr/>
            <p:nvPr/>
          </p:nvSpPr>
          <p:spPr>
            <a:xfrm>
              <a:off x="5703338" y="1826421"/>
              <a:ext cx="92710" cy="1894205"/>
            </a:xfrm>
            <a:custGeom>
              <a:avLst/>
              <a:gdLst/>
              <a:ahLst/>
              <a:cxnLst/>
              <a:rect l="l" t="t" r="r" b="b"/>
              <a:pathLst>
                <a:path w="92710" h="1894204" extrusionOk="0">
                  <a:moveTo>
                    <a:pt x="92224" y="1893721"/>
                  </a:moveTo>
                  <a:lnTo>
                    <a:pt x="0" y="1893721"/>
                  </a:lnTo>
                  <a:lnTo>
                    <a:pt x="0" y="0"/>
                  </a:lnTo>
                  <a:lnTo>
                    <a:pt x="92224" y="0"/>
                  </a:lnTo>
                  <a:lnTo>
                    <a:pt x="92224" y="1893721"/>
                  </a:lnTo>
                  <a:close/>
                </a:path>
              </a:pathLst>
            </a:custGeom>
            <a:solidFill>
              <a:srgbClr val="C8DAF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18" name="Google Shape;718;p69"/>
            <p:cNvSpPr/>
            <p:nvPr/>
          </p:nvSpPr>
          <p:spPr>
            <a:xfrm>
              <a:off x="5795563" y="962248"/>
              <a:ext cx="864235" cy="2758440"/>
            </a:xfrm>
            <a:custGeom>
              <a:avLst/>
              <a:gdLst/>
              <a:ahLst/>
              <a:cxnLst/>
              <a:rect l="l" t="t" r="r" b="b"/>
              <a:pathLst>
                <a:path w="864234" h="2758440" extrusionOk="0">
                  <a:moveTo>
                    <a:pt x="0" y="2757894"/>
                  </a:moveTo>
                  <a:lnTo>
                    <a:pt x="0" y="864173"/>
                  </a:lnTo>
                  <a:lnTo>
                    <a:pt x="864173" y="0"/>
                  </a:lnTo>
                  <a:lnTo>
                    <a:pt x="864173" y="1893721"/>
                  </a:lnTo>
                  <a:lnTo>
                    <a:pt x="0" y="2757894"/>
                  </a:lnTo>
                  <a:close/>
                </a:path>
              </a:pathLst>
            </a:custGeom>
            <a:solidFill>
              <a:srgbClr val="A0AEC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19" name="Google Shape;719;p69"/>
            <p:cNvSpPr/>
            <p:nvPr/>
          </p:nvSpPr>
          <p:spPr>
            <a:xfrm>
              <a:off x="5703338" y="962248"/>
              <a:ext cx="956944" cy="864235"/>
            </a:xfrm>
            <a:custGeom>
              <a:avLst/>
              <a:gdLst/>
              <a:ahLst/>
              <a:cxnLst/>
              <a:rect l="l" t="t" r="r" b="b"/>
              <a:pathLst>
                <a:path w="956945" h="864235" extrusionOk="0">
                  <a:moveTo>
                    <a:pt x="92224" y="864173"/>
                  </a:moveTo>
                  <a:lnTo>
                    <a:pt x="0" y="864173"/>
                  </a:lnTo>
                  <a:lnTo>
                    <a:pt x="864173" y="0"/>
                  </a:lnTo>
                  <a:lnTo>
                    <a:pt x="956398" y="0"/>
                  </a:lnTo>
                  <a:lnTo>
                    <a:pt x="92224" y="864173"/>
                  </a:lnTo>
                  <a:close/>
                </a:path>
              </a:pathLst>
            </a:custGeom>
            <a:solidFill>
              <a:srgbClr val="D3E1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20" name="Google Shape;720;p69"/>
            <p:cNvSpPr/>
            <p:nvPr/>
          </p:nvSpPr>
          <p:spPr>
            <a:xfrm>
              <a:off x="5703338" y="962248"/>
              <a:ext cx="956944" cy="2758440"/>
            </a:xfrm>
            <a:custGeom>
              <a:avLst/>
              <a:gdLst/>
              <a:ahLst/>
              <a:cxnLst/>
              <a:rect l="l" t="t" r="r" b="b"/>
              <a:pathLst>
                <a:path w="956945" h="2758440" extrusionOk="0">
                  <a:moveTo>
                    <a:pt x="0" y="864173"/>
                  </a:moveTo>
                  <a:lnTo>
                    <a:pt x="864173" y="0"/>
                  </a:lnTo>
                  <a:lnTo>
                    <a:pt x="956398" y="0"/>
                  </a:lnTo>
                  <a:lnTo>
                    <a:pt x="956398" y="1893721"/>
                  </a:lnTo>
                  <a:lnTo>
                    <a:pt x="92224" y="2757894"/>
                  </a:lnTo>
                  <a:lnTo>
                    <a:pt x="0" y="2757894"/>
                  </a:lnTo>
                  <a:lnTo>
                    <a:pt x="0" y="864173"/>
                  </a:lnTo>
                  <a:close/>
                </a:path>
                <a:path w="956945" h="2758440" extrusionOk="0">
                  <a:moveTo>
                    <a:pt x="0" y="864173"/>
                  </a:moveTo>
                  <a:lnTo>
                    <a:pt x="92224" y="864173"/>
                  </a:lnTo>
                  <a:lnTo>
                    <a:pt x="956398" y="0"/>
                  </a:lnTo>
                </a:path>
                <a:path w="956945" h="2758440" extrusionOk="0">
                  <a:moveTo>
                    <a:pt x="92224" y="864173"/>
                  </a:moveTo>
                  <a:lnTo>
                    <a:pt x="92224"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21" name="Google Shape;721;p69"/>
            <p:cNvSpPr/>
            <p:nvPr/>
          </p:nvSpPr>
          <p:spPr>
            <a:xfrm>
              <a:off x="5852713" y="1826421"/>
              <a:ext cx="92710" cy="1894205"/>
            </a:xfrm>
            <a:custGeom>
              <a:avLst/>
              <a:gdLst/>
              <a:ahLst/>
              <a:cxnLst/>
              <a:rect l="l" t="t" r="r" b="b"/>
              <a:pathLst>
                <a:path w="92710" h="1894204" extrusionOk="0">
                  <a:moveTo>
                    <a:pt x="92224" y="1893721"/>
                  </a:moveTo>
                  <a:lnTo>
                    <a:pt x="0" y="1893721"/>
                  </a:lnTo>
                  <a:lnTo>
                    <a:pt x="0" y="0"/>
                  </a:lnTo>
                  <a:lnTo>
                    <a:pt x="92224" y="0"/>
                  </a:lnTo>
                  <a:lnTo>
                    <a:pt x="92224" y="1893721"/>
                  </a:lnTo>
                  <a:close/>
                </a:path>
              </a:pathLst>
            </a:custGeom>
            <a:solidFill>
              <a:srgbClr val="D8E9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22" name="Google Shape;722;p69"/>
            <p:cNvSpPr/>
            <p:nvPr/>
          </p:nvSpPr>
          <p:spPr>
            <a:xfrm>
              <a:off x="5944938" y="962248"/>
              <a:ext cx="864235" cy="2758440"/>
            </a:xfrm>
            <a:custGeom>
              <a:avLst/>
              <a:gdLst/>
              <a:ahLst/>
              <a:cxnLst/>
              <a:rect l="l" t="t" r="r" b="b"/>
              <a:pathLst>
                <a:path w="864234" h="2758440" extrusionOk="0">
                  <a:moveTo>
                    <a:pt x="0" y="2757894"/>
                  </a:moveTo>
                  <a:lnTo>
                    <a:pt x="0" y="864173"/>
                  </a:lnTo>
                  <a:lnTo>
                    <a:pt x="864173" y="0"/>
                  </a:lnTo>
                  <a:lnTo>
                    <a:pt x="864173" y="1893721"/>
                  </a:lnTo>
                  <a:lnTo>
                    <a:pt x="0" y="2757894"/>
                  </a:lnTo>
                  <a:close/>
                </a:path>
              </a:pathLst>
            </a:custGeom>
            <a:solidFill>
              <a:srgbClr val="ACBA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23" name="Google Shape;723;p69"/>
            <p:cNvSpPr/>
            <p:nvPr/>
          </p:nvSpPr>
          <p:spPr>
            <a:xfrm>
              <a:off x="5852713" y="962248"/>
              <a:ext cx="956944" cy="864235"/>
            </a:xfrm>
            <a:custGeom>
              <a:avLst/>
              <a:gdLst/>
              <a:ahLst/>
              <a:cxnLst/>
              <a:rect l="l" t="t" r="r" b="b"/>
              <a:pathLst>
                <a:path w="956945" h="864235" extrusionOk="0">
                  <a:moveTo>
                    <a:pt x="92224" y="864173"/>
                  </a:moveTo>
                  <a:lnTo>
                    <a:pt x="0" y="864173"/>
                  </a:lnTo>
                  <a:lnTo>
                    <a:pt x="864173" y="0"/>
                  </a:lnTo>
                  <a:lnTo>
                    <a:pt x="956398" y="0"/>
                  </a:lnTo>
                  <a:lnTo>
                    <a:pt x="92224" y="864173"/>
                  </a:lnTo>
                  <a:close/>
                </a:path>
              </a:pathLst>
            </a:custGeom>
            <a:solidFill>
              <a:srgbClr val="DFEDD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24" name="Google Shape;724;p69"/>
            <p:cNvSpPr/>
            <p:nvPr/>
          </p:nvSpPr>
          <p:spPr>
            <a:xfrm>
              <a:off x="5852713" y="962248"/>
              <a:ext cx="956944" cy="2758440"/>
            </a:xfrm>
            <a:custGeom>
              <a:avLst/>
              <a:gdLst/>
              <a:ahLst/>
              <a:cxnLst/>
              <a:rect l="l" t="t" r="r" b="b"/>
              <a:pathLst>
                <a:path w="956945" h="2758440" extrusionOk="0">
                  <a:moveTo>
                    <a:pt x="0" y="864173"/>
                  </a:moveTo>
                  <a:lnTo>
                    <a:pt x="864173" y="0"/>
                  </a:lnTo>
                  <a:lnTo>
                    <a:pt x="956398" y="0"/>
                  </a:lnTo>
                  <a:lnTo>
                    <a:pt x="956398" y="1893721"/>
                  </a:lnTo>
                  <a:lnTo>
                    <a:pt x="92224" y="2757894"/>
                  </a:lnTo>
                  <a:lnTo>
                    <a:pt x="0" y="2757894"/>
                  </a:lnTo>
                  <a:lnTo>
                    <a:pt x="0" y="864173"/>
                  </a:lnTo>
                  <a:close/>
                </a:path>
                <a:path w="956945" h="2758440" extrusionOk="0">
                  <a:moveTo>
                    <a:pt x="0" y="864173"/>
                  </a:moveTo>
                  <a:lnTo>
                    <a:pt x="92224" y="864173"/>
                  </a:lnTo>
                  <a:lnTo>
                    <a:pt x="956398" y="0"/>
                  </a:lnTo>
                </a:path>
                <a:path w="956945" h="2758440" extrusionOk="0">
                  <a:moveTo>
                    <a:pt x="92224" y="864173"/>
                  </a:moveTo>
                  <a:lnTo>
                    <a:pt x="92224"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25" name="Google Shape;725;p69"/>
          <p:cNvSpPr txBox="1"/>
          <p:nvPr/>
        </p:nvSpPr>
        <p:spPr>
          <a:xfrm>
            <a:off x="1907518" y="4183370"/>
            <a:ext cx="2800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p:txBody>
      </p:sp>
      <p:sp>
        <p:nvSpPr>
          <p:cNvPr id="726" name="Google Shape;726;p69"/>
          <p:cNvSpPr txBox="1"/>
          <p:nvPr/>
        </p:nvSpPr>
        <p:spPr>
          <a:xfrm>
            <a:off x="2271820" y="2110200"/>
            <a:ext cx="2800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32</a:t>
            </a:r>
            <a:endParaRPr sz="1800" b="0" i="0" u="none" strike="noStrike" cap="none">
              <a:solidFill>
                <a:schemeClr val="dk1"/>
              </a:solidFill>
              <a:latin typeface="Arial"/>
              <a:ea typeface="Arial"/>
              <a:cs typeface="Arial"/>
              <a:sym typeface="Arial"/>
            </a:endParaRPr>
          </a:p>
        </p:txBody>
      </p:sp>
      <p:sp>
        <p:nvSpPr>
          <p:cNvPr id="727" name="Google Shape;727;p69"/>
          <p:cNvSpPr txBox="1"/>
          <p:nvPr/>
        </p:nvSpPr>
        <p:spPr>
          <a:xfrm>
            <a:off x="1236911" y="4575008"/>
            <a:ext cx="1530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3</a:t>
            </a:r>
            <a:endParaRPr sz="1800" b="0" i="0" u="none" strike="noStrike" cap="none">
              <a:solidFill>
                <a:schemeClr val="dk1"/>
              </a:solidFill>
              <a:latin typeface="Arial"/>
              <a:ea typeface="Arial"/>
              <a:cs typeface="Arial"/>
              <a:sym typeface="Arial"/>
            </a:endParaRPr>
          </a:p>
        </p:txBody>
      </p:sp>
      <p:grpSp>
        <p:nvGrpSpPr>
          <p:cNvPr id="728" name="Google Shape;728;p69"/>
          <p:cNvGrpSpPr/>
          <p:nvPr/>
        </p:nvGrpSpPr>
        <p:grpSpPr>
          <a:xfrm>
            <a:off x="2828894" y="3186012"/>
            <a:ext cx="2352460" cy="31750"/>
            <a:chOff x="2828894" y="2328762"/>
            <a:chExt cx="2352460" cy="31750"/>
          </a:xfrm>
        </p:grpSpPr>
        <p:sp>
          <p:nvSpPr>
            <p:cNvPr id="729" name="Google Shape;729;p69"/>
            <p:cNvSpPr/>
            <p:nvPr/>
          </p:nvSpPr>
          <p:spPr>
            <a:xfrm>
              <a:off x="2828894" y="2344495"/>
              <a:ext cx="2308860" cy="0"/>
            </a:xfrm>
            <a:custGeom>
              <a:avLst/>
              <a:gdLst/>
              <a:ahLst/>
              <a:cxnLst/>
              <a:rect l="l" t="t" r="r" b="b"/>
              <a:pathLst>
                <a:path w="2308860" h="120000" extrusionOk="0">
                  <a:moveTo>
                    <a:pt x="0" y="0"/>
                  </a:moveTo>
                  <a:lnTo>
                    <a:pt x="2308645" y="0"/>
                  </a:lnTo>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30" name="Google Shape;730;p69"/>
            <p:cNvSpPr/>
            <p:nvPr/>
          </p:nvSpPr>
          <p:spPr>
            <a:xfrm>
              <a:off x="5137539" y="2328762"/>
              <a:ext cx="43815" cy="31750"/>
            </a:xfrm>
            <a:custGeom>
              <a:avLst/>
              <a:gdLst/>
              <a:ahLst/>
              <a:cxnLst/>
              <a:rect l="l" t="t" r="r" b="b"/>
              <a:pathLst>
                <a:path w="43814" h="31750" extrusionOk="0">
                  <a:moveTo>
                    <a:pt x="0" y="31464"/>
                  </a:moveTo>
                  <a:lnTo>
                    <a:pt x="0" y="0"/>
                  </a:lnTo>
                  <a:lnTo>
                    <a:pt x="43224" y="15732"/>
                  </a:lnTo>
                  <a:lnTo>
                    <a:pt x="0" y="31464"/>
                  </a:lnTo>
                  <a:close/>
                </a:path>
              </a:pathLst>
            </a:custGeom>
            <a:solidFill>
              <a:srgbClr val="6666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31" name="Google Shape;731;p69"/>
            <p:cNvSpPr/>
            <p:nvPr/>
          </p:nvSpPr>
          <p:spPr>
            <a:xfrm>
              <a:off x="5137539" y="2328762"/>
              <a:ext cx="43815" cy="31750"/>
            </a:xfrm>
            <a:custGeom>
              <a:avLst/>
              <a:gdLst/>
              <a:ahLst/>
              <a:cxnLst/>
              <a:rect l="l" t="t" r="r" b="b"/>
              <a:pathLst>
                <a:path w="43814" h="31750" extrusionOk="0">
                  <a:moveTo>
                    <a:pt x="0" y="31464"/>
                  </a:moveTo>
                  <a:lnTo>
                    <a:pt x="43224" y="15732"/>
                  </a:lnTo>
                  <a:lnTo>
                    <a:pt x="0" y="0"/>
                  </a:lnTo>
                  <a:lnTo>
                    <a:pt x="0" y="31464"/>
                  </a:lnTo>
                  <a:close/>
                </a:path>
              </a:pathLst>
            </a:custGeom>
            <a:noFill/>
            <a:ln w="9525" cap="flat" cmpd="sng">
              <a:solidFill>
                <a:srgbClr val="6666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32" name="Google Shape;732;p69"/>
          <p:cNvSpPr txBox="1"/>
          <p:nvPr/>
        </p:nvSpPr>
        <p:spPr>
          <a:xfrm>
            <a:off x="2924842" y="3251074"/>
            <a:ext cx="18669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Convolution Layer</a:t>
            </a:r>
            <a:endParaRPr sz="1800" b="0" i="0" u="none" strike="noStrike" cap="none">
              <a:solidFill>
                <a:schemeClr val="dk1"/>
              </a:solidFill>
              <a:latin typeface="Arial"/>
              <a:ea typeface="Arial"/>
              <a:cs typeface="Arial"/>
              <a:sym typeface="Arial"/>
            </a:endParaRPr>
          </a:p>
        </p:txBody>
      </p:sp>
      <p:sp>
        <p:nvSpPr>
          <p:cNvPr id="733" name="Google Shape;733;p69"/>
          <p:cNvSpPr txBox="1"/>
          <p:nvPr/>
        </p:nvSpPr>
        <p:spPr>
          <a:xfrm>
            <a:off x="5903713" y="1444804"/>
            <a:ext cx="17526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activation maps</a:t>
            </a:r>
            <a:endParaRPr sz="1800" b="0" i="0" u="none" strike="noStrike" cap="none">
              <a:solidFill>
                <a:schemeClr val="dk1"/>
              </a:solidFill>
              <a:latin typeface="Arial"/>
              <a:ea typeface="Arial"/>
              <a:cs typeface="Arial"/>
              <a:sym typeface="Arial"/>
            </a:endParaRPr>
          </a:p>
        </p:txBody>
      </p:sp>
      <p:sp>
        <p:nvSpPr>
          <p:cNvPr id="734" name="Google Shape;734;p69"/>
          <p:cNvSpPr txBox="1"/>
          <p:nvPr/>
        </p:nvSpPr>
        <p:spPr>
          <a:xfrm>
            <a:off x="6038835" y="4596849"/>
            <a:ext cx="1530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6</a:t>
            </a:r>
            <a:endParaRPr sz="1800" b="0" i="0" u="none" strike="noStrike" cap="none">
              <a:solidFill>
                <a:schemeClr val="dk1"/>
              </a:solidFill>
              <a:latin typeface="Arial"/>
              <a:ea typeface="Arial"/>
              <a:cs typeface="Arial"/>
              <a:sym typeface="Arial"/>
            </a:endParaRPr>
          </a:p>
        </p:txBody>
      </p:sp>
      <p:sp>
        <p:nvSpPr>
          <p:cNvPr id="735" name="Google Shape;735;p69"/>
          <p:cNvSpPr txBox="1"/>
          <p:nvPr/>
        </p:nvSpPr>
        <p:spPr>
          <a:xfrm>
            <a:off x="7094412" y="4160396"/>
            <a:ext cx="2800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28</a:t>
            </a:r>
            <a:endParaRPr sz="1800" b="0" i="0" u="none" strike="noStrike" cap="none">
              <a:solidFill>
                <a:schemeClr val="dk1"/>
              </a:solidFill>
              <a:latin typeface="Arial"/>
              <a:ea typeface="Arial"/>
              <a:cs typeface="Arial"/>
              <a:sym typeface="Arial"/>
            </a:endParaRPr>
          </a:p>
        </p:txBody>
      </p:sp>
      <p:sp>
        <p:nvSpPr>
          <p:cNvPr id="736" name="Google Shape;736;p69"/>
          <p:cNvSpPr txBox="1"/>
          <p:nvPr/>
        </p:nvSpPr>
        <p:spPr>
          <a:xfrm>
            <a:off x="7586111" y="2580087"/>
            <a:ext cx="2800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28</a:t>
            </a:r>
            <a:endParaRPr sz="1800" b="0" i="0" u="none" strike="noStrike" cap="none">
              <a:solidFill>
                <a:schemeClr val="dk1"/>
              </a:solidFill>
              <a:latin typeface="Arial"/>
              <a:ea typeface="Arial"/>
              <a:cs typeface="Arial"/>
              <a:sym typeface="Arial"/>
            </a:endParaRPr>
          </a:p>
        </p:txBody>
      </p:sp>
      <p:grpSp>
        <p:nvGrpSpPr>
          <p:cNvPr id="737" name="Google Shape;737;p69"/>
          <p:cNvGrpSpPr/>
          <p:nvPr/>
        </p:nvGrpSpPr>
        <p:grpSpPr>
          <a:xfrm>
            <a:off x="6005113" y="1819498"/>
            <a:ext cx="1414143" cy="2758440"/>
            <a:chOff x="6005112" y="962248"/>
            <a:chExt cx="1414143" cy="2758440"/>
          </a:xfrm>
        </p:grpSpPr>
        <p:sp>
          <p:nvSpPr>
            <p:cNvPr id="738" name="Google Shape;738;p69"/>
            <p:cNvSpPr/>
            <p:nvPr/>
          </p:nvSpPr>
          <p:spPr>
            <a:xfrm>
              <a:off x="6005112" y="1826421"/>
              <a:ext cx="92710" cy="1894205"/>
            </a:xfrm>
            <a:custGeom>
              <a:avLst/>
              <a:gdLst/>
              <a:ahLst/>
              <a:cxnLst/>
              <a:rect l="l" t="t" r="r" b="b"/>
              <a:pathLst>
                <a:path w="92710" h="1894204" extrusionOk="0">
                  <a:moveTo>
                    <a:pt x="92224" y="1893721"/>
                  </a:moveTo>
                  <a:lnTo>
                    <a:pt x="0" y="1893721"/>
                  </a:lnTo>
                  <a:lnTo>
                    <a:pt x="0" y="0"/>
                  </a:lnTo>
                  <a:lnTo>
                    <a:pt x="92224" y="0"/>
                  </a:lnTo>
                  <a:lnTo>
                    <a:pt x="92224" y="1893721"/>
                  </a:lnTo>
                  <a:close/>
                </a:path>
              </a:pathLst>
            </a:custGeom>
            <a:solidFill>
              <a:srgbClr val="F4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39" name="Google Shape;739;p69"/>
            <p:cNvSpPr/>
            <p:nvPr/>
          </p:nvSpPr>
          <p:spPr>
            <a:xfrm>
              <a:off x="6097337" y="962248"/>
              <a:ext cx="864235" cy="2758440"/>
            </a:xfrm>
            <a:custGeom>
              <a:avLst/>
              <a:gdLst/>
              <a:ahLst/>
              <a:cxnLst/>
              <a:rect l="l" t="t" r="r" b="b"/>
              <a:pathLst>
                <a:path w="864234" h="2758440" extrusionOk="0">
                  <a:moveTo>
                    <a:pt x="0" y="2757894"/>
                  </a:moveTo>
                  <a:lnTo>
                    <a:pt x="0" y="864173"/>
                  </a:lnTo>
                  <a:lnTo>
                    <a:pt x="864173" y="0"/>
                  </a:lnTo>
                  <a:lnTo>
                    <a:pt x="864173" y="1893721"/>
                  </a:lnTo>
                  <a:lnTo>
                    <a:pt x="0" y="2757894"/>
                  </a:lnTo>
                  <a:close/>
                </a:path>
              </a:pathLst>
            </a:custGeom>
            <a:solidFill>
              <a:srgbClr val="C3A3A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0" name="Google Shape;740;p69"/>
            <p:cNvSpPr/>
            <p:nvPr/>
          </p:nvSpPr>
          <p:spPr>
            <a:xfrm>
              <a:off x="6005112" y="962248"/>
              <a:ext cx="956944" cy="864235"/>
            </a:xfrm>
            <a:custGeom>
              <a:avLst/>
              <a:gdLst/>
              <a:ahLst/>
              <a:cxnLst/>
              <a:rect l="l" t="t" r="r" b="b"/>
              <a:pathLst>
                <a:path w="956945" h="864235" extrusionOk="0">
                  <a:moveTo>
                    <a:pt x="92224" y="864173"/>
                  </a:moveTo>
                  <a:lnTo>
                    <a:pt x="0" y="864173"/>
                  </a:lnTo>
                  <a:lnTo>
                    <a:pt x="864173" y="0"/>
                  </a:lnTo>
                  <a:lnTo>
                    <a:pt x="956398" y="0"/>
                  </a:lnTo>
                  <a:lnTo>
                    <a:pt x="92224" y="864173"/>
                  </a:lnTo>
                  <a:close/>
                </a:path>
              </a:pathLst>
            </a:custGeom>
            <a:solidFill>
              <a:srgbClr val="F6D6D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1" name="Google Shape;741;p69"/>
            <p:cNvSpPr/>
            <p:nvPr/>
          </p:nvSpPr>
          <p:spPr>
            <a:xfrm>
              <a:off x="6005112" y="962248"/>
              <a:ext cx="956944" cy="2758440"/>
            </a:xfrm>
            <a:custGeom>
              <a:avLst/>
              <a:gdLst/>
              <a:ahLst/>
              <a:cxnLst/>
              <a:rect l="l" t="t" r="r" b="b"/>
              <a:pathLst>
                <a:path w="956945" h="2758440" extrusionOk="0">
                  <a:moveTo>
                    <a:pt x="0" y="864173"/>
                  </a:moveTo>
                  <a:lnTo>
                    <a:pt x="864173" y="0"/>
                  </a:lnTo>
                  <a:lnTo>
                    <a:pt x="956398" y="0"/>
                  </a:lnTo>
                  <a:lnTo>
                    <a:pt x="956398" y="1893721"/>
                  </a:lnTo>
                  <a:lnTo>
                    <a:pt x="92224" y="2757894"/>
                  </a:lnTo>
                  <a:lnTo>
                    <a:pt x="0" y="2757894"/>
                  </a:lnTo>
                  <a:lnTo>
                    <a:pt x="0" y="864173"/>
                  </a:lnTo>
                  <a:close/>
                </a:path>
                <a:path w="956945" h="2758440" extrusionOk="0">
                  <a:moveTo>
                    <a:pt x="0" y="864173"/>
                  </a:moveTo>
                  <a:lnTo>
                    <a:pt x="92224" y="864173"/>
                  </a:lnTo>
                  <a:lnTo>
                    <a:pt x="956398" y="0"/>
                  </a:lnTo>
                </a:path>
                <a:path w="956945" h="2758440" extrusionOk="0">
                  <a:moveTo>
                    <a:pt x="92224" y="864173"/>
                  </a:moveTo>
                  <a:lnTo>
                    <a:pt x="92224"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2" name="Google Shape;742;p69"/>
            <p:cNvSpPr/>
            <p:nvPr/>
          </p:nvSpPr>
          <p:spPr>
            <a:xfrm>
              <a:off x="6157512" y="1826421"/>
              <a:ext cx="92710" cy="1894205"/>
            </a:xfrm>
            <a:custGeom>
              <a:avLst/>
              <a:gdLst/>
              <a:ahLst/>
              <a:cxnLst/>
              <a:rect l="l" t="t" r="r" b="b"/>
              <a:pathLst>
                <a:path w="92710" h="1894204" extrusionOk="0">
                  <a:moveTo>
                    <a:pt x="92224" y="1893721"/>
                  </a:moveTo>
                  <a:lnTo>
                    <a:pt x="0" y="1893721"/>
                  </a:lnTo>
                  <a:lnTo>
                    <a:pt x="0" y="0"/>
                  </a:lnTo>
                  <a:lnTo>
                    <a:pt x="92224" y="0"/>
                  </a:lnTo>
                  <a:lnTo>
                    <a:pt x="92224" y="1893721"/>
                  </a:lnTo>
                  <a:close/>
                </a:path>
              </a:pathLst>
            </a:custGeom>
            <a:solidFill>
              <a:srgbClr val="FFF2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3" name="Google Shape;743;p69"/>
            <p:cNvSpPr/>
            <p:nvPr/>
          </p:nvSpPr>
          <p:spPr>
            <a:xfrm>
              <a:off x="6249737" y="962248"/>
              <a:ext cx="864235" cy="2758440"/>
            </a:xfrm>
            <a:custGeom>
              <a:avLst/>
              <a:gdLst/>
              <a:ahLst/>
              <a:cxnLst/>
              <a:rect l="l" t="t" r="r" b="b"/>
              <a:pathLst>
                <a:path w="864234" h="2758440" extrusionOk="0">
                  <a:moveTo>
                    <a:pt x="0" y="2757894"/>
                  </a:moveTo>
                  <a:lnTo>
                    <a:pt x="0" y="864173"/>
                  </a:lnTo>
                  <a:lnTo>
                    <a:pt x="864173" y="0"/>
                  </a:lnTo>
                  <a:lnTo>
                    <a:pt x="864173" y="1893721"/>
                  </a:lnTo>
                  <a:lnTo>
                    <a:pt x="0" y="2757894"/>
                  </a:lnTo>
                  <a:close/>
                </a:path>
              </a:pathLst>
            </a:custGeom>
            <a:solidFill>
              <a:srgbClr val="CAC1A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4" name="Google Shape;744;p69"/>
            <p:cNvSpPr/>
            <p:nvPr/>
          </p:nvSpPr>
          <p:spPr>
            <a:xfrm>
              <a:off x="6157512" y="962248"/>
              <a:ext cx="956944" cy="864235"/>
            </a:xfrm>
            <a:custGeom>
              <a:avLst/>
              <a:gdLst/>
              <a:ahLst/>
              <a:cxnLst/>
              <a:rect l="l" t="t" r="r" b="b"/>
              <a:pathLst>
                <a:path w="956945" h="864235" extrusionOk="0">
                  <a:moveTo>
                    <a:pt x="92224" y="864173"/>
                  </a:moveTo>
                  <a:lnTo>
                    <a:pt x="0" y="864173"/>
                  </a:lnTo>
                  <a:lnTo>
                    <a:pt x="864173" y="0"/>
                  </a:lnTo>
                  <a:lnTo>
                    <a:pt x="956398" y="0"/>
                  </a:lnTo>
                  <a:lnTo>
                    <a:pt x="92224" y="864173"/>
                  </a:lnTo>
                  <a:close/>
                </a:path>
              </a:pathLst>
            </a:custGeom>
            <a:solidFill>
              <a:srgbClr val="FFF4D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5" name="Google Shape;745;p69"/>
            <p:cNvSpPr/>
            <p:nvPr/>
          </p:nvSpPr>
          <p:spPr>
            <a:xfrm>
              <a:off x="6157512" y="962248"/>
              <a:ext cx="956944" cy="2758440"/>
            </a:xfrm>
            <a:custGeom>
              <a:avLst/>
              <a:gdLst/>
              <a:ahLst/>
              <a:cxnLst/>
              <a:rect l="l" t="t" r="r" b="b"/>
              <a:pathLst>
                <a:path w="956945" h="2758440" extrusionOk="0">
                  <a:moveTo>
                    <a:pt x="0" y="864173"/>
                  </a:moveTo>
                  <a:lnTo>
                    <a:pt x="864173" y="0"/>
                  </a:lnTo>
                  <a:lnTo>
                    <a:pt x="956398" y="0"/>
                  </a:lnTo>
                  <a:lnTo>
                    <a:pt x="956398" y="1893721"/>
                  </a:lnTo>
                  <a:lnTo>
                    <a:pt x="92224" y="2757894"/>
                  </a:lnTo>
                  <a:lnTo>
                    <a:pt x="0" y="2757894"/>
                  </a:lnTo>
                  <a:lnTo>
                    <a:pt x="0" y="864173"/>
                  </a:lnTo>
                  <a:close/>
                </a:path>
                <a:path w="956945" h="2758440" extrusionOk="0">
                  <a:moveTo>
                    <a:pt x="0" y="864173"/>
                  </a:moveTo>
                  <a:lnTo>
                    <a:pt x="92224" y="864173"/>
                  </a:lnTo>
                  <a:lnTo>
                    <a:pt x="956398" y="0"/>
                  </a:lnTo>
                </a:path>
                <a:path w="956945" h="2758440" extrusionOk="0">
                  <a:moveTo>
                    <a:pt x="92224" y="864173"/>
                  </a:moveTo>
                  <a:lnTo>
                    <a:pt x="92224"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6" name="Google Shape;746;p69"/>
            <p:cNvSpPr/>
            <p:nvPr/>
          </p:nvSpPr>
          <p:spPr>
            <a:xfrm>
              <a:off x="6309912" y="1826421"/>
              <a:ext cx="92710" cy="1894205"/>
            </a:xfrm>
            <a:custGeom>
              <a:avLst/>
              <a:gdLst/>
              <a:ahLst/>
              <a:cxnLst/>
              <a:rect l="l" t="t" r="r" b="b"/>
              <a:pathLst>
                <a:path w="92710" h="1894204" extrusionOk="0">
                  <a:moveTo>
                    <a:pt x="92224" y="1893721"/>
                  </a:moveTo>
                  <a:lnTo>
                    <a:pt x="0" y="1893721"/>
                  </a:lnTo>
                  <a:lnTo>
                    <a:pt x="0" y="0"/>
                  </a:lnTo>
                  <a:lnTo>
                    <a:pt x="92224" y="0"/>
                  </a:lnTo>
                  <a:lnTo>
                    <a:pt x="92224" y="1893721"/>
                  </a:lnTo>
                  <a:close/>
                </a:path>
              </a:pathLst>
            </a:custGeom>
            <a:solidFill>
              <a:srgbClr val="D8D1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7" name="Google Shape;747;p69"/>
            <p:cNvSpPr/>
            <p:nvPr/>
          </p:nvSpPr>
          <p:spPr>
            <a:xfrm>
              <a:off x="6402137" y="962248"/>
              <a:ext cx="864235" cy="2758440"/>
            </a:xfrm>
            <a:custGeom>
              <a:avLst/>
              <a:gdLst/>
              <a:ahLst/>
              <a:cxnLst/>
              <a:rect l="l" t="t" r="r" b="b"/>
              <a:pathLst>
                <a:path w="864234" h="2758440" extrusionOk="0">
                  <a:moveTo>
                    <a:pt x="0" y="2757894"/>
                  </a:moveTo>
                  <a:lnTo>
                    <a:pt x="0" y="864173"/>
                  </a:lnTo>
                  <a:lnTo>
                    <a:pt x="864173" y="0"/>
                  </a:lnTo>
                  <a:lnTo>
                    <a:pt x="864173" y="1893721"/>
                  </a:lnTo>
                  <a:lnTo>
                    <a:pt x="0" y="2757894"/>
                  </a:lnTo>
                  <a:close/>
                </a:path>
              </a:pathLst>
            </a:custGeom>
            <a:solidFill>
              <a:srgbClr val="ACA7B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8" name="Google Shape;748;p69"/>
            <p:cNvSpPr/>
            <p:nvPr/>
          </p:nvSpPr>
          <p:spPr>
            <a:xfrm>
              <a:off x="6309912" y="962248"/>
              <a:ext cx="956944" cy="864235"/>
            </a:xfrm>
            <a:custGeom>
              <a:avLst/>
              <a:gdLst/>
              <a:ahLst/>
              <a:cxnLst/>
              <a:rect l="l" t="t" r="r" b="b"/>
              <a:pathLst>
                <a:path w="956945" h="864235" extrusionOk="0">
                  <a:moveTo>
                    <a:pt x="92224" y="864173"/>
                  </a:moveTo>
                  <a:lnTo>
                    <a:pt x="0" y="864173"/>
                  </a:lnTo>
                  <a:lnTo>
                    <a:pt x="864173" y="0"/>
                  </a:lnTo>
                  <a:lnTo>
                    <a:pt x="956398" y="0"/>
                  </a:lnTo>
                  <a:lnTo>
                    <a:pt x="92224" y="864173"/>
                  </a:lnTo>
                  <a:close/>
                </a:path>
              </a:pathLst>
            </a:custGeom>
            <a:solidFill>
              <a:srgbClr val="DFDBE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49" name="Google Shape;749;p69"/>
            <p:cNvSpPr/>
            <p:nvPr/>
          </p:nvSpPr>
          <p:spPr>
            <a:xfrm>
              <a:off x="6309912" y="962248"/>
              <a:ext cx="956944" cy="2758440"/>
            </a:xfrm>
            <a:custGeom>
              <a:avLst/>
              <a:gdLst/>
              <a:ahLst/>
              <a:cxnLst/>
              <a:rect l="l" t="t" r="r" b="b"/>
              <a:pathLst>
                <a:path w="956945" h="2758440" extrusionOk="0">
                  <a:moveTo>
                    <a:pt x="0" y="864173"/>
                  </a:moveTo>
                  <a:lnTo>
                    <a:pt x="864173" y="0"/>
                  </a:lnTo>
                  <a:lnTo>
                    <a:pt x="956398" y="0"/>
                  </a:lnTo>
                  <a:lnTo>
                    <a:pt x="956398" y="1893721"/>
                  </a:lnTo>
                  <a:lnTo>
                    <a:pt x="92224" y="2757894"/>
                  </a:lnTo>
                  <a:lnTo>
                    <a:pt x="0" y="2757894"/>
                  </a:lnTo>
                  <a:lnTo>
                    <a:pt x="0" y="864173"/>
                  </a:lnTo>
                  <a:close/>
                </a:path>
                <a:path w="956945" h="2758440" extrusionOk="0">
                  <a:moveTo>
                    <a:pt x="0" y="864173"/>
                  </a:moveTo>
                  <a:lnTo>
                    <a:pt x="92224" y="864173"/>
                  </a:lnTo>
                  <a:lnTo>
                    <a:pt x="956398" y="0"/>
                  </a:lnTo>
                </a:path>
                <a:path w="956945" h="2758440" extrusionOk="0">
                  <a:moveTo>
                    <a:pt x="92224" y="864173"/>
                  </a:moveTo>
                  <a:lnTo>
                    <a:pt x="92224"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50" name="Google Shape;750;p69"/>
            <p:cNvSpPr/>
            <p:nvPr/>
          </p:nvSpPr>
          <p:spPr>
            <a:xfrm>
              <a:off x="6462311" y="1826421"/>
              <a:ext cx="92710" cy="1894205"/>
            </a:xfrm>
            <a:custGeom>
              <a:avLst/>
              <a:gdLst/>
              <a:ahLst/>
              <a:cxnLst/>
              <a:rect l="l" t="t" r="r" b="b"/>
              <a:pathLst>
                <a:path w="92709" h="1894204" extrusionOk="0">
                  <a:moveTo>
                    <a:pt x="92224" y="1893721"/>
                  </a:moveTo>
                  <a:lnTo>
                    <a:pt x="0" y="1893721"/>
                  </a:lnTo>
                  <a:lnTo>
                    <a:pt x="0" y="0"/>
                  </a:lnTo>
                  <a:lnTo>
                    <a:pt x="92224" y="0"/>
                  </a:lnTo>
                  <a:lnTo>
                    <a:pt x="92224" y="1893721"/>
                  </a:lnTo>
                  <a:close/>
                </a:path>
              </a:pathLst>
            </a:custGeom>
            <a:solidFill>
              <a:srgbClr val="FBE4C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51" name="Google Shape;751;p69"/>
            <p:cNvSpPr/>
            <p:nvPr/>
          </p:nvSpPr>
          <p:spPr>
            <a:xfrm>
              <a:off x="6554536" y="962248"/>
              <a:ext cx="864235" cy="2758440"/>
            </a:xfrm>
            <a:custGeom>
              <a:avLst/>
              <a:gdLst/>
              <a:ahLst/>
              <a:cxnLst/>
              <a:rect l="l" t="t" r="r" b="b"/>
              <a:pathLst>
                <a:path w="864234" h="2758440" extrusionOk="0">
                  <a:moveTo>
                    <a:pt x="0" y="2757894"/>
                  </a:moveTo>
                  <a:lnTo>
                    <a:pt x="0" y="864173"/>
                  </a:lnTo>
                  <a:lnTo>
                    <a:pt x="864173" y="0"/>
                  </a:lnTo>
                  <a:lnTo>
                    <a:pt x="864173" y="1893721"/>
                  </a:lnTo>
                  <a:lnTo>
                    <a:pt x="0" y="2757894"/>
                  </a:lnTo>
                  <a:close/>
                </a:path>
              </a:pathLst>
            </a:custGeom>
            <a:solidFill>
              <a:srgbClr val="C8B6A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52" name="Google Shape;752;p69"/>
            <p:cNvSpPr/>
            <p:nvPr/>
          </p:nvSpPr>
          <p:spPr>
            <a:xfrm>
              <a:off x="6462311" y="962248"/>
              <a:ext cx="956944" cy="864235"/>
            </a:xfrm>
            <a:custGeom>
              <a:avLst/>
              <a:gdLst/>
              <a:ahLst/>
              <a:cxnLst/>
              <a:rect l="l" t="t" r="r" b="b"/>
              <a:pathLst>
                <a:path w="956945" h="864235" extrusionOk="0">
                  <a:moveTo>
                    <a:pt x="92224" y="864173"/>
                  </a:moveTo>
                  <a:lnTo>
                    <a:pt x="0" y="864173"/>
                  </a:lnTo>
                  <a:lnTo>
                    <a:pt x="864173" y="0"/>
                  </a:lnTo>
                  <a:lnTo>
                    <a:pt x="956398" y="0"/>
                  </a:lnTo>
                  <a:lnTo>
                    <a:pt x="92224" y="864173"/>
                  </a:lnTo>
                  <a:close/>
                </a:path>
              </a:pathLst>
            </a:custGeom>
            <a:solidFill>
              <a:srgbClr val="FBE9D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53" name="Google Shape;753;p69"/>
            <p:cNvSpPr/>
            <p:nvPr/>
          </p:nvSpPr>
          <p:spPr>
            <a:xfrm>
              <a:off x="6462311" y="962248"/>
              <a:ext cx="956944" cy="2758440"/>
            </a:xfrm>
            <a:custGeom>
              <a:avLst/>
              <a:gdLst/>
              <a:ahLst/>
              <a:cxnLst/>
              <a:rect l="l" t="t" r="r" b="b"/>
              <a:pathLst>
                <a:path w="956945" h="2758440" extrusionOk="0">
                  <a:moveTo>
                    <a:pt x="0" y="864173"/>
                  </a:moveTo>
                  <a:lnTo>
                    <a:pt x="864173" y="0"/>
                  </a:lnTo>
                  <a:lnTo>
                    <a:pt x="956398" y="0"/>
                  </a:lnTo>
                  <a:lnTo>
                    <a:pt x="956398" y="1893721"/>
                  </a:lnTo>
                  <a:lnTo>
                    <a:pt x="92224" y="2757894"/>
                  </a:lnTo>
                  <a:lnTo>
                    <a:pt x="0" y="2757894"/>
                  </a:lnTo>
                  <a:lnTo>
                    <a:pt x="0" y="864173"/>
                  </a:lnTo>
                  <a:close/>
                </a:path>
                <a:path w="956945" h="2758440" extrusionOk="0">
                  <a:moveTo>
                    <a:pt x="0" y="864173"/>
                  </a:moveTo>
                  <a:lnTo>
                    <a:pt x="92224" y="864173"/>
                  </a:lnTo>
                  <a:lnTo>
                    <a:pt x="956398" y="0"/>
                  </a:lnTo>
                </a:path>
                <a:path w="956945" h="2758440" extrusionOk="0">
                  <a:moveTo>
                    <a:pt x="92224" y="864173"/>
                  </a:moveTo>
                  <a:lnTo>
                    <a:pt x="92224" y="2757894"/>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54" name="Google Shape;754;p69"/>
          <p:cNvSpPr txBox="1"/>
          <p:nvPr/>
        </p:nvSpPr>
        <p:spPr>
          <a:xfrm>
            <a:off x="892675" y="5030875"/>
            <a:ext cx="7488600" cy="366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b="0" i="0" u="none" strike="noStrike" cap="none">
                <a:solidFill>
                  <a:schemeClr val="dk1"/>
                </a:solidFill>
                <a:latin typeface="Arial"/>
                <a:ea typeface="Arial"/>
                <a:cs typeface="Arial"/>
                <a:sym typeface="Arial"/>
              </a:rPr>
              <a:t>We stack these up to get a “new image” of size 28x28x6!</a:t>
            </a:r>
            <a:endParaRPr sz="2300" b="0" i="0" u="none" strike="noStrike" cap="none">
              <a:solidFill>
                <a:schemeClr val="dk1"/>
              </a:solidFill>
              <a:latin typeface="Arial"/>
              <a:ea typeface="Arial"/>
              <a:cs typeface="Arial"/>
              <a:sym typeface="Arial"/>
            </a:endParaRPr>
          </a:p>
        </p:txBody>
      </p:sp>
      <p:sp>
        <p:nvSpPr>
          <p:cNvPr id="755" name="Google Shape;755;p69"/>
          <p:cNvSpPr txBox="1"/>
          <p:nvPr/>
        </p:nvSpPr>
        <p:spPr>
          <a:xfrm>
            <a:off x="2362425" y="250200"/>
            <a:ext cx="4089600" cy="1244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400"/>
              <a:buFont typeface="Arial"/>
              <a:buNone/>
            </a:pPr>
            <a:r>
              <a:rPr lang="en-US" sz="4000" b="1">
                <a:solidFill>
                  <a:schemeClr val="dk1"/>
                </a:solidFill>
                <a:latin typeface="Calibri"/>
                <a:ea typeface="Calibri"/>
                <a:cs typeface="Calibri"/>
                <a:sym typeface="Calibri"/>
              </a:rPr>
              <a:t>We have six filters</a:t>
            </a:r>
            <a:endParaRPr sz="4000" b="1">
              <a:solidFill>
                <a:schemeClr val="dk1"/>
              </a:solidFill>
              <a:latin typeface="Calibri"/>
              <a:ea typeface="Calibri"/>
              <a:cs typeface="Calibri"/>
              <a:sym typeface="Calibri"/>
            </a:endParaRPr>
          </a:p>
          <a:p>
            <a:pPr marL="12700" marR="0" lvl="0" indent="0" algn="l" rtl="0">
              <a:lnSpc>
                <a:spcPct val="100000"/>
              </a:lnSpc>
              <a:spcBef>
                <a:spcPts val="0"/>
              </a:spcBef>
              <a:spcAft>
                <a:spcPts val="0"/>
              </a:spcAft>
              <a:buNone/>
            </a:pPr>
            <a:endParaRPr sz="40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0"/>
          <p:cNvSpPr/>
          <p:nvPr/>
        </p:nvSpPr>
        <p:spPr>
          <a:xfrm>
            <a:off x="316674" y="1365425"/>
            <a:ext cx="8385900" cy="45369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61" name="Google Shape;761;p70"/>
          <p:cNvSpPr txBox="1">
            <a:spLocks noGrp="1"/>
          </p:cNvSpPr>
          <p:nvPr>
            <p:ph type="title"/>
          </p:nvPr>
        </p:nvSpPr>
        <p:spPr>
          <a:xfrm>
            <a:off x="538275" y="82550"/>
            <a:ext cx="80118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Summary of convolutional layer</a:t>
            </a:r>
            <a:endParaRPr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1"/>
          <p:cNvSpPr/>
          <p:nvPr/>
        </p:nvSpPr>
        <p:spPr>
          <a:xfrm>
            <a:off x="2385951" y="2518175"/>
            <a:ext cx="4436700" cy="3531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67" name="Google Shape;767;p71"/>
          <p:cNvSpPr txBox="1">
            <a:spLocks noGrp="1"/>
          </p:cNvSpPr>
          <p:nvPr>
            <p:ph type="title"/>
          </p:nvPr>
        </p:nvSpPr>
        <p:spPr>
          <a:xfrm>
            <a:off x="1402976" y="82550"/>
            <a:ext cx="74364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Sub-sampling/Pooling  Layer</a:t>
            </a:r>
            <a:endParaRPr b="1"/>
          </a:p>
        </p:txBody>
      </p:sp>
      <p:sp>
        <p:nvSpPr>
          <p:cNvPr id="768" name="Google Shape;768;p71"/>
          <p:cNvSpPr txBox="1"/>
          <p:nvPr/>
        </p:nvSpPr>
        <p:spPr>
          <a:xfrm>
            <a:off x="447700" y="1338450"/>
            <a:ext cx="8133300" cy="875100"/>
          </a:xfrm>
          <a:prstGeom prst="rect">
            <a:avLst/>
          </a:prstGeom>
          <a:noFill/>
          <a:ln>
            <a:noFill/>
          </a:ln>
        </p:spPr>
        <p:txBody>
          <a:bodyPr spcFirstLastPara="1" wrap="square" lIns="0" tIns="12700" rIns="0" bIns="0" anchor="t" anchorCtr="0">
            <a:spAutoFit/>
          </a:bodyPr>
          <a:lstStyle/>
          <a:p>
            <a:pPr marL="316865" marR="0" lvl="0" indent="-355600" algn="l" rtl="0">
              <a:lnSpc>
                <a:spcPct val="115000"/>
              </a:lnSpc>
              <a:spcBef>
                <a:spcPts val="0"/>
              </a:spcBef>
              <a:spcAft>
                <a:spcPts val="0"/>
              </a:spcAft>
              <a:buClr>
                <a:schemeClr val="dk1"/>
              </a:buClr>
              <a:buSzPts val="2600"/>
              <a:buFont typeface="Calibri"/>
              <a:buChar char="-"/>
            </a:pPr>
            <a:r>
              <a:rPr lang="en-US" sz="2600" i="0" u="none" strike="noStrike" cap="none">
                <a:solidFill>
                  <a:schemeClr val="dk1"/>
                </a:solidFill>
                <a:latin typeface="Calibri"/>
                <a:ea typeface="Calibri"/>
                <a:cs typeface="Calibri"/>
                <a:sym typeface="Calibri"/>
              </a:rPr>
              <a:t>makes the representations smaller and more manageable</a:t>
            </a:r>
            <a:endParaRPr sz="2600" i="0" u="none" strike="noStrike" cap="none">
              <a:solidFill>
                <a:schemeClr val="dk1"/>
              </a:solidFill>
              <a:latin typeface="Calibri"/>
              <a:ea typeface="Calibri"/>
              <a:cs typeface="Calibri"/>
              <a:sym typeface="Calibri"/>
            </a:endParaRPr>
          </a:p>
          <a:p>
            <a:pPr marL="316865" marR="0" lvl="0" indent="-355600" algn="l" rtl="0">
              <a:lnSpc>
                <a:spcPct val="115000"/>
              </a:lnSpc>
              <a:spcBef>
                <a:spcPts val="15"/>
              </a:spcBef>
              <a:spcAft>
                <a:spcPts val="0"/>
              </a:spcAft>
              <a:buClr>
                <a:schemeClr val="dk1"/>
              </a:buClr>
              <a:buSzPts val="2600"/>
              <a:buFont typeface="Calibri"/>
              <a:buChar char="-"/>
            </a:pPr>
            <a:r>
              <a:rPr lang="en-US" sz="2600" i="0" u="none" strike="noStrike" cap="none">
                <a:solidFill>
                  <a:schemeClr val="dk1"/>
                </a:solidFill>
                <a:latin typeface="Calibri"/>
                <a:ea typeface="Calibri"/>
                <a:cs typeface="Calibri"/>
                <a:sym typeface="Calibri"/>
              </a:rPr>
              <a:t>operates over each activation map independently:</a:t>
            </a:r>
            <a:endParaRPr sz="2600" i="0" u="none" strike="noStrike" cap="non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aphicFrame>
        <p:nvGraphicFramePr>
          <p:cNvPr id="773" name="Google Shape;773;p72"/>
          <p:cNvGraphicFramePr/>
          <p:nvPr/>
        </p:nvGraphicFramePr>
        <p:xfrm>
          <a:off x="1328735" y="2262184"/>
          <a:ext cx="2423200" cy="2423500"/>
        </p:xfrm>
        <a:graphic>
          <a:graphicData uri="http://schemas.openxmlformats.org/drawingml/2006/table">
            <a:tbl>
              <a:tblPr>
                <a:noFill/>
                <a:tableStyleId>{3F731CC4-F404-4272-ACEB-223D5A42D1C3}</a:tableStyleId>
              </a:tblPr>
              <a:tblGrid>
                <a:gridCol w="605800">
                  <a:extLst>
                    <a:ext uri="{9D8B030D-6E8A-4147-A177-3AD203B41FA5}">
                      <a16:colId xmlns:a16="http://schemas.microsoft.com/office/drawing/2014/main" val="20000"/>
                    </a:ext>
                  </a:extLst>
                </a:gridCol>
                <a:gridCol w="605800">
                  <a:extLst>
                    <a:ext uri="{9D8B030D-6E8A-4147-A177-3AD203B41FA5}">
                      <a16:colId xmlns:a16="http://schemas.microsoft.com/office/drawing/2014/main" val="20001"/>
                    </a:ext>
                  </a:extLst>
                </a:gridCol>
                <a:gridCol w="605800">
                  <a:extLst>
                    <a:ext uri="{9D8B030D-6E8A-4147-A177-3AD203B41FA5}">
                      <a16:colId xmlns:a16="http://schemas.microsoft.com/office/drawing/2014/main" val="20002"/>
                    </a:ext>
                  </a:extLst>
                </a:gridCol>
                <a:gridCol w="605800">
                  <a:extLst>
                    <a:ext uri="{9D8B030D-6E8A-4147-A177-3AD203B41FA5}">
                      <a16:colId xmlns:a16="http://schemas.microsoft.com/office/drawing/2014/main" val="20003"/>
                    </a:ext>
                  </a:extLst>
                </a:gridCol>
              </a:tblGrid>
              <a:tr h="605875">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1</a:t>
                      </a:r>
                      <a:endParaRPr sz="2400" u="none" strike="noStrike" cap="none">
                        <a:latin typeface="Arial"/>
                        <a:ea typeface="Arial"/>
                        <a:cs typeface="Arial"/>
                        <a:sym typeface="Arial"/>
                      </a:endParaRPr>
                    </a:p>
                  </a:txBody>
                  <a:tcPr marL="0" marR="0" marT="730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1</a:t>
                      </a:r>
                      <a:endParaRPr sz="2400" u="none" strike="noStrike" cap="none">
                        <a:latin typeface="Arial"/>
                        <a:ea typeface="Arial"/>
                        <a:cs typeface="Arial"/>
                        <a:sym typeface="Arial"/>
                      </a:endParaRPr>
                    </a:p>
                  </a:txBody>
                  <a:tcPr marL="0" marR="0" marT="730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2</a:t>
                      </a:r>
                      <a:endParaRPr sz="2400" u="none" strike="noStrike" cap="none">
                        <a:latin typeface="Arial"/>
                        <a:ea typeface="Arial"/>
                        <a:cs typeface="Arial"/>
                        <a:sym typeface="Arial"/>
                      </a:endParaRPr>
                    </a:p>
                  </a:txBody>
                  <a:tcPr marL="0" marR="0" marT="730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9D3"/>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4</a:t>
                      </a:r>
                      <a:endParaRPr sz="2400" u="none" strike="noStrike" cap="none">
                        <a:latin typeface="Arial"/>
                        <a:ea typeface="Arial"/>
                        <a:cs typeface="Arial"/>
                        <a:sym typeface="Arial"/>
                      </a:endParaRPr>
                    </a:p>
                  </a:txBody>
                  <a:tcPr marL="0" marR="0" marT="730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9D3"/>
                    </a:solidFill>
                  </a:tcPr>
                </a:tc>
                <a:extLst>
                  <a:ext uri="{0D108BD9-81ED-4DB2-BD59-A6C34878D82A}">
                    <a16:rowId xmlns:a16="http://schemas.microsoft.com/office/drawing/2014/main" val="10000"/>
                  </a:ext>
                </a:extLst>
              </a:tr>
              <a:tr h="605875">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5</a:t>
                      </a:r>
                      <a:endParaRPr sz="2400" u="none" strike="noStrike" cap="none">
                        <a:latin typeface="Arial"/>
                        <a:ea typeface="Arial"/>
                        <a:cs typeface="Arial"/>
                        <a:sym typeface="Arial"/>
                      </a:endParaRPr>
                    </a:p>
                  </a:txBody>
                  <a:tcPr marL="0" marR="0" marT="730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6</a:t>
                      </a:r>
                      <a:endParaRPr sz="2400" u="none" strike="noStrike" cap="none">
                        <a:latin typeface="Arial"/>
                        <a:ea typeface="Arial"/>
                        <a:cs typeface="Arial"/>
                        <a:sym typeface="Arial"/>
                      </a:endParaRPr>
                    </a:p>
                  </a:txBody>
                  <a:tcPr marL="0" marR="0" marT="730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7</a:t>
                      </a:r>
                      <a:endParaRPr sz="2400" u="none" strike="noStrike" cap="none">
                        <a:latin typeface="Arial"/>
                        <a:ea typeface="Arial"/>
                        <a:cs typeface="Arial"/>
                        <a:sym typeface="Arial"/>
                      </a:endParaRPr>
                    </a:p>
                  </a:txBody>
                  <a:tcPr marL="0" marR="0" marT="730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9D3"/>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8</a:t>
                      </a:r>
                      <a:endParaRPr sz="2400" u="none" strike="noStrike" cap="none">
                        <a:latin typeface="Arial"/>
                        <a:ea typeface="Arial"/>
                        <a:cs typeface="Arial"/>
                        <a:sym typeface="Arial"/>
                      </a:endParaRPr>
                    </a:p>
                  </a:txBody>
                  <a:tcPr marL="0" marR="0" marT="730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9D3"/>
                    </a:solidFill>
                  </a:tcPr>
                </a:tc>
                <a:extLst>
                  <a:ext uri="{0D108BD9-81ED-4DB2-BD59-A6C34878D82A}">
                    <a16:rowId xmlns:a16="http://schemas.microsoft.com/office/drawing/2014/main" val="10001"/>
                  </a:ext>
                </a:extLst>
              </a:tr>
              <a:tr h="605875">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3</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2</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1</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8DAF7"/>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0</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8DAF7"/>
                    </a:solidFill>
                  </a:tcPr>
                </a:tc>
                <a:extLst>
                  <a:ext uri="{0D108BD9-81ED-4DB2-BD59-A6C34878D82A}">
                    <a16:rowId xmlns:a16="http://schemas.microsoft.com/office/drawing/2014/main" val="10002"/>
                  </a:ext>
                </a:extLst>
              </a:tr>
              <a:tr h="605875">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1</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2</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217804" marR="0" lvl="0" indent="0" algn="l"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3</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8DAF7"/>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4</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8DAF7"/>
                    </a:solidFill>
                  </a:tcPr>
                </a:tc>
                <a:extLst>
                  <a:ext uri="{0D108BD9-81ED-4DB2-BD59-A6C34878D82A}">
                    <a16:rowId xmlns:a16="http://schemas.microsoft.com/office/drawing/2014/main" val="10003"/>
                  </a:ext>
                </a:extLst>
              </a:tr>
            </a:tbl>
          </a:graphicData>
        </a:graphic>
      </p:graphicFrame>
      <p:sp>
        <p:nvSpPr>
          <p:cNvPr id="774" name="Google Shape;774;p72"/>
          <p:cNvSpPr txBox="1"/>
          <p:nvPr/>
        </p:nvSpPr>
        <p:spPr>
          <a:xfrm>
            <a:off x="1385872" y="1818205"/>
            <a:ext cx="2410500" cy="382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Single depth slice</a:t>
            </a:r>
            <a:endParaRPr sz="2400" b="0" i="0" u="none" strike="noStrike" cap="none">
              <a:solidFill>
                <a:schemeClr val="dk1"/>
              </a:solidFill>
              <a:latin typeface="Arial"/>
              <a:ea typeface="Arial"/>
              <a:cs typeface="Arial"/>
              <a:sym typeface="Arial"/>
            </a:endParaRPr>
          </a:p>
        </p:txBody>
      </p:sp>
      <p:grpSp>
        <p:nvGrpSpPr>
          <p:cNvPr id="775" name="Google Shape;775;p72"/>
          <p:cNvGrpSpPr/>
          <p:nvPr/>
        </p:nvGrpSpPr>
        <p:grpSpPr>
          <a:xfrm>
            <a:off x="982934" y="2315023"/>
            <a:ext cx="81979" cy="2345779"/>
            <a:chOff x="601933" y="1457772"/>
            <a:chExt cx="81979" cy="2345779"/>
          </a:xfrm>
        </p:grpSpPr>
        <p:sp>
          <p:nvSpPr>
            <p:cNvPr id="776" name="Google Shape;776;p72"/>
            <p:cNvSpPr/>
            <p:nvPr/>
          </p:nvSpPr>
          <p:spPr>
            <a:xfrm>
              <a:off x="642923" y="1553746"/>
              <a:ext cx="0" cy="2249805"/>
            </a:xfrm>
            <a:custGeom>
              <a:avLst/>
              <a:gdLst/>
              <a:ahLst/>
              <a:cxnLst/>
              <a:rect l="l" t="t" r="r" b="b"/>
              <a:pathLst>
                <a:path w="120000" h="2249804" extrusionOk="0">
                  <a:moveTo>
                    <a:pt x="0" y="2249695"/>
                  </a:moveTo>
                  <a:lnTo>
                    <a:pt x="0" y="0"/>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77" name="Google Shape;777;p72"/>
            <p:cNvSpPr/>
            <p:nvPr/>
          </p:nvSpPr>
          <p:spPr>
            <a:xfrm>
              <a:off x="601933" y="1457772"/>
              <a:ext cx="81979" cy="1054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8" name="Google Shape;778;p72"/>
          <p:cNvSpPr txBox="1"/>
          <p:nvPr/>
        </p:nvSpPr>
        <p:spPr>
          <a:xfrm>
            <a:off x="731549" y="2481903"/>
            <a:ext cx="177900" cy="382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x</a:t>
            </a:r>
            <a:endParaRPr sz="2400" b="0" i="0" u="none" strike="noStrike" cap="none">
              <a:solidFill>
                <a:schemeClr val="dk1"/>
              </a:solidFill>
              <a:latin typeface="Arial"/>
              <a:ea typeface="Arial"/>
              <a:cs typeface="Arial"/>
              <a:sym typeface="Arial"/>
            </a:endParaRPr>
          </a:p>
        </p:txBody>
      </p:sp>
      <p:grpSp>
        <p:nvGrpSpPr>
          <p:cNvPr id="779" name="Google Shape;779;p72"/>
          <p:cNvGrpSpPr/>
          <p:nvPr/>
        </p:nvGrpSpPr>
        <p:grpSpPr>
          <a:xfrm>
            <a:off x="1306999" y="4966917"/>
            <a:ext cx="2458169" cy="81999"/>
            <a:chOff x="925998" y="4109666"/>
            <a:chExt cx="2458169" cy="81999"/>
          </a:xfrm>
        </p:grpSpPr>
        <p:sp>
          <p:nvSpPr>
            <p:cNvPr id="780" name="Google Shape;780;p72"/>
            <p:cNvSpPr/>
            <p:nvPr/>
          </p:nvSpPr>
          <p:spPr>
            <a:xfrm>
              <a:off x="925998" y="4150666"/>
              <a:ext cx="2362200" cy="0"/>
            </a:xfrm>
            <a:custGeom>
              <a:avLst/>
              <a:gdLst/>
              <a:ahLst/>
              <a:cxnLst/>
              <a:rect l="l" t="t" r="r" b="b"/>
              <a:pathLst>
                <a:path w="2362200" h="120000" extrusionOk="0">
                  <a:moveTo>
                    <a:pt x="0" y="0"/>
                  </a:moveTo>
                  <a:lnTo>
                    <a:pt x="2362195" y="0"/>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81" name="Google Shape;781;p72"/>
            <p:cNvSpPr/>
            <p:nvPr/>
          </p:nvSpPr>
          <p:spPr>
            <a:xfrm>
              <a:off x="3278668" y="4109666"/>
              <a:ext cx="105499" cy="8199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2" name="Google Shape;782;p72"/>
          <p:cNvSpPr txBox="1"/>
          <p:nvPr/>
        </p:nvSpPr>
        <p:spPr>
          <a:xfrm>
            <a:off x="3332293" y="4999099"/>
            <a:ext cx="177900" cy="382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y</a:t>
            </a:r>
            <a:endParaRPr sz="2400" b="0" i="0" u="none" strike="noStrike" cap="none">
              <a:solidFill>
                <a:schemeClr val="dk1"/>
              </a:solidFill>
              <a:latin typeface="Arial"/>
              <a:ea typeface="Arial"/>
              <a:cs typeface="Arial"/>
              <a:sym typeface="Arial"/>
            </a:endParaRPr>
          </a:p>
        </p:txBody>
      </p:sp>
      <p:grpSp>
        <p:nvGrpSpPr>
          <p:cNvPr id="783" name="Google Shape;783;p72"/>
          <p:cNvGrpSpPr/>
          <p:nvPr/>
        </p:nvGrpSpPr>
        <p:grpSpPr>
          <a:xfrm>
            <a:off x="4134692" y="3437695"/>
            <a:ext cx="2014470" cy="81999"/>
            <a:chOff x="3753692" y="2580444"/>
            <a:chExt cx="2014470" cy="81999"/>
          </a:xfrm>
        </p:grpSpPr>
        <p:sp>
          <p:nvSpPr>
            <p:cNvPr id="784" name="Google Shape;784;p72"/>
            <p:cNvSpPr/>
            <p:nvPr/>
          </p:nvSpPr>
          <p:spPr>
            <a:xfrm>
              <a:off x="3753692" y="2621444"/>
              <a:ext cx="1918970" cy="0"/>
            </a:xfrm>
            <a:custGeom>
              <a:avLst/>
              <a:gdLst/>
              <a:ahLst/>
              <a:cxnLst/>
              <a:rect l="l" t="t" r="r" b="b"/>
              <a:pathLst>
                <a:path w="1918970" h="120000" extrusionOk="0">
                  <a:moveTo>
                    <a:pt x="0" y="0"/>
                  </a:moveTo>
                  <a:lnTo>
                    <a:pt x="1918496" y="0"/>
                  </a:lnTo>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85" name="Google Shape;785;p72"/>
            <p:cNvSpPr/>
            <p:nvPr/>
          </p:nvSpPr>
          <p:spPr>
            <a:xfrm>
              <a:off x="5662663" y="2580444"/>
              <a:ext cx="105499" cy="8199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6" name="Google Shape;786;p72"/>
          <p:cNvSpPr txBox="1"/>
          <p:nvPr/>
        </p:nvSpPr>
        <p:spPr>
          <a:xfrm>
            <a:off x="4115295" y="2709656"/>
            <a:ext cx="2460600" cy="567000"/>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en-US" sz="1800" b="0" i="0" u="none" strike="noStrike" cap="none">
                <a:solidFill>
                  <a:schemeClr val="dk1"/>
                </a:solidFill>
                <a:latin typeface="Arial"/>
                <a:ea typeface="Arial"/>
                <a:cs typeface="Arial"/>
                <a:sym typeface="Arial"/>
              </a:rPr>
              <a:t>max pool with 2x2 filters  and stride 2</a:t>
            </a:r>
            <a:endParaRPr sz="1800" b="0" i="0" u="none" strike="noStrike" cap="none">
              <a:solidFill>
                <a:schemeClr val="dk1"/>
              </a:solidFill>
              <a:latin typeface="Arial"/>
              <a:ea typeface="Arial"/>
              <a:cs typeface="Arial"/>
              <a:sym typeface="Arial"/>
            </a:endParaRPr>
          </a:p>
        </p:txBody>
      </p:sp>
      <p:sp>
        <p:nvSpPr>
          <p:cNvPr id="787" name="Google Shape;787;p72"/>
          <p:cNvSpPr txBox="1">
            <a:spLocks noGrp="1"/>
          </p:cNvSpPr>
          <p:nvPr>
            <p:ph type="title"/>
          </p:nvPr>
        </p:nvSpPr>
        <p:spPr>
          <a:xfrm>
            <a:off x="3172175" y="82550"/>
            <a:ext cx="31518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1"/>
              <a:t>Max Pooling</a:t>
            </a:r>
            <a:endParaRPr b="1"/>
          </a:p>
        </p:txBody>
      </p:sp>
      <p:graphicFrame>
        <p:nvGraphicFramePr>
          <p:cNvPr id="788" name="Google Shape;788;p72"/>
          <p:cNvGraphicFramePr/>
          <p:nvPr/>
        </p:nvGraphicFramePr>
        <p:xfrm>
          <a:off x="6998474" y="2829108"/>
          <a:ext cx="1211600" cy="1211750"/>
        </p:xfrm>
        <a:graphic>
          <a:graphicData uri="http://schemas.openxmlformats.org/drawingml/2006/table">
            <a:tbl>
              <a:tblPr>
                <a:noFill/>
                <a:tableStyleId>{3F731CC4-F404-4272-ACEB-223D5A42D1C3}</a:tableStyleId>
              </a:tblPr>
              <a:tblGrid>
                <a:gridCol w="605800">
                  <a:extLst>
                    <a:ext uri="{9D8B030D-6E8A-4147-A177-3AD203B41FA5}">
                      <a16:colId xmlns:a16="http://schemas.microsoft.com/office/drawing/2014/main" val="20000"/>
                    </a:ext>
                  </a:extLst>
                </a:gridCol>
                <a:gridCol w="605800">
                  <a:extLst>
                    <a:ext uri="{9D8B030D-6E8A-4147-A177-3AD203B41FA5}">
                      <a16:colId xmlns:a16="http://schemas.microsoft.com/office/drawing/2014/main" val="20001"/>
                    </a:ext>
                  </a:extLst>
                </a:gridCol>
              </a:tblGrid>
              <a:tr h="605875">
                <a:tc>
                  <a:txBody>
                    <a:bodyPr/>
                    <a:lstStyle/>
                    <a:p>
                      <a:pPr marL="0" marR="210184" lvl="0" indent="0" algn="r"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6</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marR="210184" lvl="0" indent="0" algn="r"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8</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E9D3"/>
                    </a:solidFill>
                  </a:tcPr>
                </a:tc>
                <a:extLst>
                  <a:ext uri="{0D108BD9-81ED-4DB2-BD59-A6C34878D82A}">
                    <a16:rowId xmlns:a16="http://schemas.microsoft.com/office/drawing/2014/main" val="10000"/>
                  </a:ext>
                </a:extLst>
              </a:tr>
              <a:tr h="605875">
                <a:tc>
                  <a:txBody>
                    <a:bodyPr/>
                    <a:lstStyle/>
                    <a:p>
                      <a:pPr marL="0" marR="210184" lvl="0" indent="0" algn="r"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3</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marR="210184" lvl="0" indent="0" algn="r" rtl="0">
                        <a:lnSpc>
                          <a:spcPct val="100000"/>
                        </a:lnSpc>
                        <a:spcBef>
                          <a:spcPts val="0"/>
                        </a:spcBef>
                        <a:spcAft>
                          <a:spcPts val="0"/>
                        </a:spcAft>
                        <a:buClr>
                          <a:srgbClr val="000000"/>
                        </a:buClr>
                        <a:buSzPts val="2400"/>
                        <a:buFont typeface="Arial"/>
                        <a:buNone/>
                      </a:pPr>
                      <a:r>
                        <a:rPr lang="en-US" sz="2400" u="none" strike="noStrike" cap="none">
                          <a:latin typeface="Arial"/>
                          <a:ea typeface="Arial"/>
                          <a:cs typeface="Arial"/>
                          <a:sym typeface="Arial"/>
                        </a:rPr>
                        <a:t>4</a:t>
                      </a:r>
                      <a:endParaRPr sz="2400" u="none" strike="noStrike" cap="none">
                        <a:latin typeface="Arial"/>
                        <a:ea typeface="Arial"/>
                        <a:cs typeface="Arial"/>
                        <a:sym typeface="Arial"/>
                      </a:endParaRPr>
                    </a:p>
                  </a:txBody>
                  <a:tcPr marL="0" marR="0" marT="736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8DAF7"/>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3"/>
          <p:cNvSpPr/>
          <p:nvPr/>
        </p:nvSpPr>
        <p:spPr>
          <a:xfrm>
            <a:off x="453746" y="1384526"/>
            <a:ext cx="7279200" cy="34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94" name="Google Shape;794;p73"/>
          <p:cNvSpPr txBox="1"/>
          <p:nvPr/>
        </p:nvSpPr>
        <p:spPr>
          <a:xfrm>
            <a:off x="6682587" y="1762030"/>
            <a:ext cx="1867500" cy="1139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FF0000"/>
                </a:solidFill>
                <a:latin typeface="Arial"/>
                <a:ea typeface="Arial"/>
                <a:cs typeface="Arial"/>
                <a:sym typeface="Arial"/>
              </a:rPr>
              <a:t>Common settings: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5"/>
              </a:spcBef>
              <a:spcAft>
                <a:spcPts val="0"/>
              </a:spcAft>
              <a:buNone/>
            </a:pPr>
            <a:endParaRPr sz="1900" b="0" i="0" u="none" strike="noStrike" cap="none">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1800" b="0" i="0" u="none" strike="noStrike" cap="none">
                <a:solidFill>
                  <a:srgbClr val="FF0000"/>
                </a:solidFill>
                <a:latin typeface="Arial"/>
                <a:ea typeface="Arial"/>
                <a:cs typeface="Arial"/>
                <a:sym typeface="Arial"/>
              </a:rPr>
              <a:t>F = 2, S = 2</a:t>
            </a:r>
            <a:endParaRPr sz="1800" b="0" i="0" u="none" strike="noStrike" cap="none">
              <a:solidFill>
                <a:schemeClr val="dk1"/>
              </a:solidFill>
              <a:latin typeface="Arial"/>
              <a:ea typeface="Arial"/>
              <a:cs typeface="Arial"/>
              <a:sym typeface="Arial"/>
            </a:endParaRPr>
          </a:p>
          <a:p>
            <a:pPr marL="12700" marR="0" lvl="0" indent="0" algn="l" rtl="0">
              <a:lnSpc>
                <a:spcPct val="100000"/>
              </a:lnSpc>
              <a:spcBef>
                <a:spcPts val="15"/>
              </a:spcBef>
              <a:spcAft>
                <a:spcPts val="0"/>
              </a:spcAft>
              <a:buNone/>
            </a:pPr>
            <a:r>
              <a:rPr lang="en-US" sz="1800" b="0" i="0" u="none" strike="noStrike" cap="none">
                <a:solidFill>
                  <a:srgbClr val="FF0000"/>
                </a:solidFill>
                <a:latin typeface="Arial"/>
                <a:ea typeface="Arial"/>
                <a:cs typeface="Arial"/>
                <a:sym typeface="Arial"/>
              </a:rPr>
              <a:t>F = 3, S = 2</a:t>
            </a:r>
            <a:endParaRPr sz="1800" b="0" i="0" u="none" strike="noStrike" cap="none">
              <a:solidFill>
                <a:schemeClr val="dk1"/>
              </a:solidFill>
              <a:latin typeface="Arial"/>
              <a:ea typeface="Arial"/>
              <a:cs typeface="Arial"/>
              <a:sym typeface="Arial"/>
            </a:endParaRPr>
          </a:p>
        </p:txBody>
      </p:sp>
      <p:sp>
        <p:nvSpPr>
          <p:cNvPr id="795" name="Google Shape;795;p73"/>
          <p:cNvSpPr txBox="1">
            <a:spLocks noGrp="1"/>
          </p:cNvSpPr>
          <p:nvPr>
            <p:ph type="title" idx="4294967295"/>
          </p:nvPr>
        </p:nvSpPr>
        <p:spPr>
          <a:xfrm>
            <a:off x="538275" y="82550"/>
            <a:ext cx="80118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Summary of maxpool layer</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77"/>
          <p:cNvSpPr txBox="1">
            <a:spLocks noGrp="1"/>
          </p:cNvSpPr>
          <p:nvPr>
            <p:ph type="title"/>
          </p:nvPr>
        </p:nvSpPr>
        <p:spPr>
          <a:xfrm>
            <a:off x="2410175" y="82550"/>
            <a:ext cx="43236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VGG 16</a:t>
            </a:r>
            <a:endParaRPr b="1"/>
          </a:p>
        </p:txBody>
      </p:sp>
      <p:pic>
        <p:nvPicPr>
          <p:cNvPr id="879" name="Google Shape;879;p77" descr="Chart, waterfall chart&#10;&#10;Description automatically generated"/>
          <p:cNvPicPr preferRelativeResize="0"/>
          <p:nvPr/>
        </p:nvPicPr>
        <p:blipFill rotWithShape="1">
          <a:blip r:embed="rId3">
            <a:alphaModFix/>
          </a:blip>
          <a:srcRect l="4388"/>
          <a:stretch/>
        </p:blipFill>
        <p:spPr>
          <a:xfrm>
            <a:off x="248775" y="1494850"/>
            <a:ext cx="8742826" cy="4020700"/>
          </a:xfrm>
          <a:prstGeom prst="rect">
            <a:avLst/>
          </a:prstGeom>
          <a:noFill/>
          <a:ln>
            <a:noFill/>
          </a:ln>
        </p:spPr>
      </p:pic>
      <p:sp>
        <p:nvSpPr>
          <p:cNvPr id="3" name="TextBox 2">
            <a:extLst>
              <a:ext uri="{FF2B5EF4-FFF2-40B4-BE49-F238E27FC236}">
                <a16:creationId xmlns:a16="http://schemas.microsoft.com/office/drawing/2014/main" id="{72DBB684-6623-49B7-AC47-D80CDB585297}"/>
              </a:ext>
            </a:extLst>
          </p:cNvPr>
          <p:cNvSpPr txBox="1"/>
          <p:nvPr/>
        </p:nvSpPr>
        <p:spPr>
          <a:xfrm>
            <a:off x="8414115" y="3542524"/>
            <a:ext cx="766624" cy="276999"/>
          </a:xfrm>
          <a:prstGeom prst="rect">
            <a:avLst/>
          </a:prstGeom>
          <a:solidFill>
            <a:schemeClr val="bg1"/>
          </a:solidFill>
        </p:spPr>
        <p:txBody>
          <a:bodyPr wrap="square" rtlCol="0">
            <a:spAutoFit/>
          </a:bodyPr>
          <a:lstStyle/>
          <a:p>
            <a:r>
              <a:rPr lang="en-US" sz="1200">
                <a:latin typeface="Algerian" panose="04020705040A02060702" pitchFamily="82" charset="0"/>
              </a:rPr>
              <a:t>Sigmoid</a:t>
            </a:r>
          </a:p>
        </p:txBody>
      </p:sp>
      <p:sp>
        <p:nvSpPr>
          <p:cNvPr id="2" name="Rectangle 1">
            <a:extLst>
              <a:ext uri="{FF2B5EF4-FFF2-40B4-BE49-F238E27FC236}">
                <a16:creationId xmlns:a16="http://schemas.microsoft.com/office/drawing/2014/main" id="{2ED58890-6529-3341-0439-89BB99A0F630}"/>
              </a:ext>
            </a:extLst>
          </p:cNvPr>
          <p:cNvSpPr/>
          <p:nvPr/>
        </p:nvSpPr>
        <p:spPr>
          <a:xfrm>
            <a:off x="6800650" y="3533775"/>
            <a:ext cx="133550" cy="1619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52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F687-1F04-4AB0-875B-C1495F8F8AD2}"/>
              </a:ext>
            </a:extLst>
          </p:cNvPr>
          <p:cNvSpPr>
            <a:spLocks noGrp="1"/>
          </p:cNvSpPr>
          <p:nvPr>
            <p:ph type="title"/>
          </p:nvPr>
        </p:nvSpPr>
        <p:spPr/>
        <p:txBody>
          <a:bodyPr/>
          <a:lstStyle/>
          <a:p>
            <a:r>
              <a:rPr lang="en-US"/>
              <a:t>Sigmoid</a:t>
            </a:r>
          </a:p>
        </p:txBody>
      </p:sp>
      <p:sp>
        <p:nvSpPr>
          <p:cNvPr id="3" name="Text Placeholder 2">
            <a:extLst>
              <a:ext uri="{FF2B5EF4-FFF2-40B4-BE49-F238E27FC236}">
                <a16:creationId xmlns:a16="http://schemas.microsoft.com/office/drawing/2014/main" id="{FB1ADE1C-D96C-4876-99D8-DEFA7C6C38F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BDF4F7D-5F75-482B-A050-A89843D27FB4}"/>
              </a:ext>
            </a:extLst>
          </p:cNvPr>
          <p:cNvPicPr>
            <a:picLocks noChangeAspect="1"/>
          </p:cNvPicPr>
          <p:nvPr/>
        </p:nvPicPr>
        <p:blipFill>
          <a:blip r:embed="rId2"/>
          <a:stretch>
            <a:fillRect/>
          </a:stretch>
        </p:blipFill>
        <p:spPr>
          <a:xfrm>
            <a:off x="0" y="1139510"/>
            <a:ext cx="9144000" cy="4578980"/>
          </a:xfrm>
          <a:prstGeom prst="rect">
            <a:avLst/>
          </a:prstGeom>
        </p:spPr>
      </p:pic>
    </p:spTree>
    <p:extLst>
      <p:ext uri="{BB962C8B-B14F-4D97-AF65-F5344CB8AC3E}">
        <p14:creationId xmlns:p14="http://schemas.microsoft.com/office/powerpoint/2010/main" val="3974646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3"/>
          <p:cNvSpPr txBox="1">
            <a:spLocks noGrp="1"/>
          </p:cNvSpPr>
          <p:nvPr>
            <p:ph type="title"/>
          </p:nvPr>
        </p:nvSpPr>
        <p:spPr>
          <a:xfrm>
            <a:off x="2562575" y="82550"/>
            <a:ext cx="40635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Visual Recognition</a:t>
            </a:r>
            <a:endParaRPr b="1"/>
          </a:p>
        </p:txBody>
      </p:sp>
      <p:sp>
        <p:nvSpPr>
          <p:cNvPr id="72" name="Google Shape;72;p33"/>
          <p:cNvSpPr txBox="1">
            <a:spLocks noGrp="1"/>
          </p:cNvSpPr>
          <p:nvPr>
            <p:ph type="body" idx="1"/>
          </p:nvPr>
        </p:nvSpPr>
        <p:spPr>
          <a:xfrm>
            <a:off x="421640" y="1132584"/>
            <a:ext cx="8300700" cy="400200"/>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0"/>
              </a:spcBef>
              <a:spcAft>
                <a:spcPts val="0"/>
              </a:spcAft>
              <a:buSzPts val="1400"/>
              <a:buNone/>
            </a:pPr>
            <a:r>
              <a:rPr lang="en-US" sz="2600" b="1"/>
              <a:t>Image Classification</a:t>
            </a:r>
            <a:endParaRPr sz="2600" b="1"/>
          </a:p>
        </p:txBody>
      </p:sp>
      <p:pic>
        <p:nvPicPr>
          <p:cNvPr id="73" name="Google Shape;73;p33"/>
          <p:cNvPicPr preferRelativeResize="0"/>
          <p:nvPr/>
        </p:nvPicPr>
        <p:blipFill rotWithShape="1">
          <a:blip r:embed="rId3">
            <a:alphaModFix/>
          </a:blip>
          <a:srcRect/>
          <a:stretch/>
        </p:blipFill>
        <p:spPr>
          <a:xfrm>
            <a:off x="80683" y="1934415"/>
            <a:ext cx="8892987" cy="4382973"/>
          </a:xfrm>
          <a:prstGeom prst="rect">
            <a:avLst/>
          </a:prstGeom>
          <a:noFill/>
          <a:ln>
            <a:noFill/>
          </a:ln>
        </p:spPr>
      </p:pic>
      <p:sp>
        <p:nvSpPr>
          <p:cNvPr id="74" name="Google Shape;74;p33"/>
          <p:cNvSpPr/>
          <p:nvPr/>
        </p:nvSpPr>
        <p:spPr>
          <a:xfrm>
            <a:off x="672971" y="2211414"/>
            <a:ext cx="7888323" cy="22270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 name="Google Shape;75;p33"/>
          <p:cNvSpPr/>
          <p:nvPr/>
        </p:nvSpPr>
        <p:spPr>
          <a:xfrm>
            <a:off x="627813" y="3544667"/>
            <a:ext cx="7888323" cy="22270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 name="Google Shape;76;p33"/>
          <p:cNvSpPr/>
          <p:nvPr/>
        </p:nvSpPr>
        <p:spPr>
          <a:xfrm>
            <a:off x="323348" y="4939554"/>
            <a:ext cx="8192788" cy="28258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 name="Google Shape;60;p30">
            <a:extLst>
              <a:ext uri="{FF2B5EF4-FFF2-40B4-BE49-F238E27FC236}">
                <a16:creationId xmlns:a16="http://schemas.microsoft.com/office/drawing/2014/main" id="{6E25E4D4-5E6B-43E1-BA20-021D86F5BD72}"/>
              </a:ext>
            </a:extLst>
          </p:cNvPr>
          <p:cNvSpPr txBox="1"/>
          <p:nvPr/>
        </p:nvSpPr>
        <p:spPr>
          <a:xfrm>
            <a:off x="328632" y="5820925"/>
            <a:ext cx="8577000" cy="5734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Calibri"/>
                <a:ea typeface="Calibri"/>
                <a:cs typeface="Calibri"/>
                <a:sym typeface="Calibri"/>
              </a:rPr>
              <a:t>Disclaimer</a:t>
            </a:r>
            <a:r>
              <a:rPr lang="en-US">
                <a:solidFill>
                  <a:schemeClr val="dk1"/>
                </a:solidFill>
                <a:latin typeface="Calibri"/>
                <a:ea typeface="Calibri"/>
                <a:cs typeface="Calibri"/>
                <a:sym typeface="Calibri"/>
              </a:rPr>
              <a:t>:  </a:t>
            </a:r>
            <a:r>
              <a:rPr lang="en-US" i="1">
                <a:solidFill>
                  <a:schemeClr val="dk1"/>
                </a:solidFill>
                <a:latin typeface="Calibri"/>
                <a:ea typeface="Calibri"/>
                <a:cs typeface="Calibri"/>
                <a:sym typeface="Calibri"/>
              </a:rPr>
              <a:t>Some slides are modified and adopted from  CSE231n (CS231n: Deep Learning for Computer Vision) , Stanford University </a:t>
            </a:r>
            <a:endParaRPr i="1">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6"/>
          <p:cNvSpPr txBox="1">
            <a:spLocks noGrp="1"/>
          </p:cNvSpPr>
          <p:nvPr>
            <p:ph type="title"/>
          </p:nvPr>
        </p:nvSpPr>
        <p:spPr>
          <a:xfrm>
            <a:off x="1891554" y="82550"/>
            <a:ext cx="59796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ReLu Activation Function</a:t>
            </a:r>
            <a:endParaRPr b="1"/>
          </a:p>
        </p:txBody>
      </p:sp>
      <p:pic>
        <p:nvPicPr>
          <p:cNvPr id="3" name="Picture 2">
            <a:extLst>
              <a:ext uri="{FF2B5EF4-FFF2-40B4-BE49-F238E27FC236}">
                <a16:creationId xmlns:a16="http://schemas.microsoft.com/office/drawing/2014/main" id="{1640810F-EF19-46E8-8B1C-2591B9FE8D14}"/>
              </a:ext>
            </a:extLst>
          </p:cNvPr>
          <p:cNvPicPr>
            <a:picLocks noChangeAspect="1"/>
          </p:cNvPicPr>
          <p:nvPr/>
        </p:nvPicPr>
        <p:blipFill>
          <a:blip r:embed="rId3"/>
          <a:stretch>
            <a:fillRect/>
          </a:stretch>
        </p:blipFill>
        <p:spPr>
          <a:xfrm>
            <a:off x="0" y="1120332"/>
            <a:ext cx="9144000" cy="461733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78"/>
          <p:cNvSpPr txBox="1">
            <a:spLocks noGrp="1"/>
          </p:cNvSpPr>
          <p:nvPr>
            <p:ph type="title"/>
          </p:nvPr>
        </p:nvSpPr>
        <p:spPr>
          <a:xfrm>
            <a:off x="286149" y="485159"/>
            <a:ext cx="8441700" cy="1158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600" b="1" i="0">
                <a:latin typeface="Calibri"/>
                <a:ea typeface="Calibri"/>
                <a:cs typeface="Calibri"/>
                <a:sym typeface="Calibri"/>
              </a:rPr>
              <a:t>Fully Connected Layer (FC layer)</a:t>
            </a:r>
            <a:endParaRPr sz="2600" b="1" i="0">
              <a:latin typeface="Calibri"/>
              <a:ea typeface="Calibri"/>
              <a:cs typeface="Calibri"/>
              <a:sym typeface="Calibri"/>
            </a:endParaRPr>
          </a:p>
          <a:p>
            <a:pPr marL="469265" marR="5080" lvl="0" indent="-304800" algn="l" rtl="0">
              <a:lnSpc>
                <a:spcPct val="100699"/>
              </a:lnSpc>
              <a:spcBef>
                <a:spcPts val="30"/>
              </a:spcBef>
              <a:spcAft>
                <a:spcPts val="0"/>
              </a:spcAft>
              <a:buSzPts val="1400"/>
              <a:buNone/>
            </a:pPr>
            <a:r>
              <a:rPr lang="en-US" sz="2400" i="0">
                <a:latin typeface="Calibri"/>
                <a:ea typeface="Calibri"/>
                <a:cs typeface="Calibri"/>
                <a:sym typeface="Calibri"/>
              </a:rPr>
              <a:t>-	Contains neurons that connect to the entire input volume, as in ordinary Neural  Networks</a:t>
            </a:r>
            <a:endParaRPr sz="2400" i="0">
              <a:latin typeface="Calibri"/>
              <a:ea typeface="Calibri"/>
              <a:cs typeface="Calibri"/>
              <a:sym typeface="Calibri"/>
            </a:endParaRPr>
          </a:p>
        </p:txBody>
      </p:sp>
      <p:grpSp>
        <p:nvGrpSpPr>
          <p:cNvPr id="885" name="Google Shape;885;p78"/>
          <p:cNvGrpSpPr/>
          <p:nvPr/>
        </p:nvGrpSpPr>
        <p:grpSpPr>
          <a:xfrm>
            <a:off x="1305518" y="1917457"/>
            <a:ext cx="6514463" cy="3224496"/>
            <a:chOff x="1294347" y="1441247"/>
            <a:chExt cx="6164912" cy="2952294"/>
          </a:xfrm>
        </p:grpSpPr>
        <p:sp>
          <p:nvSpPr>
            <p:cNvPr id="886" name="Google Shape;886;p78"/>
            <p:cNvSpPr/>
            <p:nvPr/>
          </p:nvSpPr>
          <p:spPr>
            <a:xfrm>
              <a:off x="1294347" y="1441247"/>
              <a:ext cx="6164912" cy="295229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87" name="Google Shape;887;p78"/>
            <p:cNvSpPr/>
            <p:nvPr/>
          </p:nvSpPr>
          <p:spPr>
            <a:xfrm>
              <a:off x="1345747" y="2685397"/>
              <a:ext cx="1470522" cy="134296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8" name="Google Shape;888;p78"/>
          <p:cNvSpPr txBox="1"/>
          <p:nvPr/>
        </p:nvSpPr>
        <p:spPr>
          <a:xfrm>
            <a:off x="1096500" y="5427740"/>
            <a:ext cx="31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Demo: http://cs231n.stanford.edu/</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0"/>
          <p:cNvSpPr txBox="1">
            <a:spLocks noGrp="1"/>
          </p:cNvSpPr>
          <p:nvPr>
            <p:ph type="title"/>
          </p:nvPr>
        </p:nvSpPr>
        <p:spPr>
          <a:xfrm>
            <a:off x="1752600" y="82550"/>
            <a:ext cx="6300600" cy="1231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Developing your CNN </a:t>
            </a:r>
            <a:endParaRPr b="1"/>
          </a:p>
          <a:p>
            <a:pPr marL="914400" lvl="0" indent="457200" algn="l" rtl="0">
              <a:lnSpc>
                <a:spcPct val="100000"/>
              </a:lnSpc>
              <a:spcBef>
                <a:spcPts val="0"/>
              </a:spcBef>
              <a:spcAft>
                <a:spcPts val="0"/>
              </a:spcAft>
              <a:buSzPts val="1400"/>
              <a:buNone/>
            </a:pPr>
            <a:r>
              <a:rPr lang="en-US" b="1">
                <a:solidFill>
                  <a:srgbClr val="85200C"/>
                </a:solidFill>
              </a:rPr>
              <a:t>for image classification</a:t>
            </a:r>
            <a:endParaRPr b="1">
              <a:solidFill>
                <a:srgbClr val="85200C"/>
              </a:solidFill>
            </a:endParaRPr>
          </a:p>
        </p:txBody>
      </p:sp>
      <p:sp>
        <p:nvSpPr>
          <p:cNvPr id="894" name="Google Shape;894;p80"/>
          <p:cNvSpPr txBox="1">
            <a:spLocks noGrp="1"/>
          </p:cNvSpPr>
          <p:nvPr>
            <p:ph type="body" idx="1"/>
          </p:nvPr>
        </p:nvSpPr>
        <p:spPr>
          <a:xfrm>
            <a:off x="1031244" y="1818375"/>
            <a:ext cx="3732600" cy="3848100"/>
          </a:xfrm>
          <a:prstGeom prst="rect">
            <a:avLst/>
          </a:prstGeom>
          <a:noFill/>
          <a:ln>
            <a:noFill/>
          </a:ln>
        </p:spPr>
        <p:txBody>
          <a:bodyPr spcFirstLastPara="1" wrap="square" lIns="0" tIns="0" rIns="0" bIns="0" anchor="t" anchorCtr="0">
            <a:spAutoFit/>
          </a:bodyPr>
          <a:lstStyle/>
          <a:p>
            <a:pPr marL="514350" lvl="0" indent="-298450" algn="l" rtl="0">
              <a:lnSpc>
                <a:spcPct val="115000"/>
              </a:lnSpc>
              <a:spcBef>
                <a:spcPts val="0"/>
              </a:spcBef>
              <a:spcAft>
                <a:spcPts val="0"/>
              </a:spcAft>
              <a:buSzPts val="1600"/>
              <a:buFont typeface="Noto Sans Symbols"/>
              <a:buChar char="✔"/>
            </a:pPr>
            <a:r>
              <a:rPr lang="en-US" sz="2000"/>
              <a:t>Conv layer, </a:t>
            </a:r>
            <a:r>
              <a:rPr lang="en-US" sz="2000" err="1"/>
              <a:t>Relu</a:t>
            </a:r>
            <a:endParaRPr sz="2000"/>
          </a:p>
          <a:p>
            <a:pPr marL="514350" lvl="0" indent="-298450" algn="l" rtl="0">
              <a:lnSpc>
                <a:spcPct val="115000"/>
              </a:lnSpc>
              <a:spcBef>
                <a:spcPts val="0"/>
              </a:spcBef>
              <a:spcAft>
                <a:spcPts val="0"/>
              </a:spcAft>
              <a:buSzPts val="1600"/>
              <a:buFont typeface="Noto Sans Symbols"/>
              <a:buChar char="✔"/>
            </a:pPr>
            <a:r>
              <a:rPr lang="en-US" sz="2000"/>
              <a:t>Conv layer, </a:t>
            </a:r>
            <a:r>
              <a:rPr lang="en-US" sz="2000" err="1"/>
              <a:t>Relu</a:t>
            </a:r>
            <a:endParaRPr sz="2000"/>
          </a:p>
          <a:p>
            <a:pPr marL="514350" lvl="0" indent="-298450" algn="l" rtl="0">
              <a:lnSpc>
                <a:spcPct val="115000"/>
              </a:lnSpc>
              <a:spcBef>
                <a:spcPts val="0"/>
              </a:spcBef>
              <a:spcAft>
                <a:spcPts val="0"/>
              </a:spcAft>
              <a:buSzPts val="1600"/>
              <a:buFont typeface="Noto Sans Symbols"/>
              <a:buChar char="✔"/>
            </a:pPr>
            <a:r>
              <a:rPr lang="en-US" sz="2000"/>
              <a:t>Max pool</a:t>
            </a:r>
            <a:endParaRPr sz="2000"/>
          </a:p>
          <a:p>
            <a:pPr marL="514350" lvl="0" indent="-298450" algn="l" rtl="0">
              <a:lnSpc>
                <a:spcPct val="115000"/>
              </a:lnSpc>
              <a:spcBef>
                <a:spcPts val="0"/>
              </a:spcBef>
              <a:spcAft>
                <a:spcPts val="0"/>
              </a:spcAft>
              <a:buSzPts val="1600"/>
              <a:buFont typeface="Noto Sans Symbols"/>
              <a:buChar char="✔"/>
            </a:pPr>
            <a:r>
              <a:rPr lang="en-US" sz="2000"/>
              <a:t>Conv layer, </a:t>
            </a:r>
            <a:r>
              <a:rPr lang="en-US" sz="2000" err="1"/>
              <a:t>Relu</a:t>
            </a:r>
            <a:endParaRPr sz="2000"/>
          </a:p>
          <a:p>
            <a:pPr marL="514350" lvl="0" indent="-298450" algn="l" rtl="0">
              <a:lnSpc>
                <a:spcPct val="115000"/>
              </a:lnSpc>
              <a:spcBef>
                <a:spcPts val="0"/>
              </a:spcBef>
              <a:spcAft>
                <a:spcPts val="0"/>
              </a:spcAft>
              <a:buSzPts val="1600"/>
              <a:buFont typeface="Noto Sans Symbols"/>
              <a:buChar char="✔"/>
            </a:pPr>
            <a:r>
              <a:rPr lang="en-US" sz="2000"/>
              <a:t>Conv layer, </a:t>
            </a:r>
            <a:r>
              <a:rPr lang="en-US" sz="2000" err="1"/>
              <a:t>Relu</a:t>
            </a:r>
            <a:endParaRPr sz="2000"/>
          </a:p>
          <a:p>
            <a:pPr marL="514350" lvl="0" indent="-298450" algn="l" rtl="0">
              <a:lnSpc>
                <a:spcPct val="115000"/>
              </a:lnSpc>
              <a:spcBef>
                <a:spcPts val="0"/>
              </a:spcBef>
              <a:spcAft>
                <a:spcPts val="0"/>
              </a:spcAft>
              <a:buSzPts val="1600"/>
              <a:buFont typeface="Noto Sans Symbols"/>
              <a:buChar char="✔"/>
            </a:pPr>
            <a:r>
              <a:rPr lang="en-US" sz="2000"/>
              <a:t>Max pool</a:t>
            </a:r>
            <a:endParaRPr sz="2000"/>
          </a:p>
          <a:p>
            <a:pPr marL="514350" lvl="0" indent="-298450" algn="l" rtl="0">
              <a:lnSpc>
                <a:spcPct val="115000"/>
              </a:lnSpc>
              <a:spcBef>
                <a:spcPts val="0"/>
              </a:spcBef>
              <a:spcAft>
                <a:spcPts val="0"/>
              </a:spcAft>
              <a:buSzPts val="1600"/>
              <a:buFont typeface="Noto Sans Symbols"/>
              <a:buChar char="✔"/>
            </a:pPr>
            <a:r>
              <a:rPr lang="en-US" sz="2000"/>
              <a:t>Flatten</a:t>
            </a:r>
            <a:endParaRPr sz="2000"/>
          </a:p>
          <a:p>
            <a:pPr marL="514350" lvl="0" indent="-298450" algn="l" rtl="0">
              <a:lnSpc>
                <a:spcPct val="115000"/>
              </a:lnSpc>
              <a:spcBef>
                <a:spcPts val="0"/>
              </a:spcBef>
              <a:spcAft>
                <a:spcPts val="0"/>
              </a:spcAft>
              <a:buSzPts val="1600"/>
              <a:buFont typeface="Noto Sans Symbols"/>
              <a:buChar char="✔"/>
            </a:pPr>
            <a:r>
              <a:rPr lang="en-US" sz="2000"/>
              <a:t>FC1, </a:t>
            </a:r>
            <a:r>
              <a:rPr lang="en-US" sz="2000" err="1"/>
              <a:t>Relu</a:t>
            </a:r>
            <a:endParaRPr sz="2000"/>
          </a:p>
          <a:p>
            <a:pPr marL="514350" lvl="0" indent="-298450" algn="l" rtl="0">
              <a:lnSpc>
                <a:spcPct val="115000"/>
              </a:lnSpc>
              <a:spcBef>
                <a:spcPts val="0"/>
              </a:spcBef>
              <a:spcAft>
                <a:spcPts val="0"/>
              </a:spcAft>
              <a:buSzPts val="1600"/>
              <a:buFont typeface="Noto Sans Symbols"/>
              <a:buChar char="✔"/>
            </a:pPr>
            <a:r>
              <a:rPr lang="en-US" sz="2000"/>
              <a:t>FC2, </a:t>
            </a:r>
            <a:r>
              <a:rPr lang="en-US" sz="2000" err="1"/>
              <a:t>Relu</a:t>
            </a:r>
            <a:endParaRPr sz="2000"/>
          </a:p>
          <a:p>
            <a:pPr marL="514350" lvl="0" indent="-298450" algn="l" rtl="0">
              <a:lnSpc>
                <a:spcPct val="115000"/>
              </a:lnSpc>
              <a:spcBef>
                <a:spcPts val="0"/>
              </a:spcBef>
              <a:spcAft>
                <a:spcPts val="0"/>
              </a:spcAft>
              <a:buSzPts val="1600"/>
              <a:buFont typeface="Noto Sans Symbols"/>
              <a:buChar char="✔"/>
            </a:pPr>
            <a:r>
              <a:rPr lang="en-US" sz="2000"/>
              <a:t>FC3, </a:t>
            </a:r>
            <a:r>
              <a:rPr lang="en-US" sz="2000" err="1"/>
              <a:t>Relu</a:t>
            </a:r>
            <a:endParaRPr sz="2000"/>
          </a:p>
          <a:p>
            <a:pPr marL="514350" lvl="0" indent="-298450" algn="l" rtl="0">
              <a:lnSpc>
                <a:spcPct val="115000"/>
              </a:lnSpc>
              <a:spcBef>
                <a:spcPts val="0"/>
              </a:spcBef>
              <a:spcAft>
                <a:spcPts val="0"/>
              </a:spcAft>
              <a:buSzPts val="1600"/>
              <a:buFont typeface="Noto Sans Symbols"/>
              <a:buChar char="✔"/>
            </a:pPr>
            <a:r>
              <a:rPr lang="en-US" sz="2000" err="1"/>
              <a:t>Softmax</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81"/>
          <p:cNvSpPr txBox="1">
            <a:spLocks noGrp="1"/>
          </p:cNvSpPr>
          <p:nvPr>
            <p:ph type="title"/>
          </p:nvPr>
        </p:nvSpPr>
        <p:spPr>
          <a:xfrm>
            <a:off x="2791175" y="311150"/>
            <a:ext cx="43236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TODO Task 1</a:t>
            </a:r>
            <a:endParaRPr b="1"/>
          </a:p>
        </p:txBody>
      </p:sp>
      <p:sp>
        <p:nvSpPr>
          <p:cNvPr id="900" name="Google Shape;900;p81"/>
          <p:cNvSpPr txBox="1">
            <a:spLocks noGrp="1"/>
          </p:cNvSpPr>
          <p:nvPr>
            <p:ph type="body" idx="1"/>
          </p:nvPr>
        </p:nvSpPr>
        <p:spPr>
          <a:xfrm>
            <a:off x="421640" y="1437384"/>
            <a:ext cx="8300700" cy="3486083"/>
          </a:xfrm>
          <a:prstGeom prst="rect">
            <a:avLst/>
          </a:prstGeom>
          <a:noFill/>
          <a:ln>
            <a:noFill/>
          </a:ln>
        </p:spPr>
        <p:txBody>
          <a:bodyPr spcFirstLastPara="1" wrap="square" lIns="0" tIns="0" rIns="0" bIns="0" anchor="t" anchorCtr="0">
            <a:spAutoFit/>
          </a:bodyPr>
          <a:lstStyle/>
          <a:p>
            <a:pPr marL="514350" lvl="0" indent="-349250" algn="l" rtl="0">
              <a:lnSpc>
                <a:spcPct val="115000"/>
              </a:lnSpc>
              <a:spcBef>
                <a:spcPts val="0"/>
              </a:spcBef>
              <a:spcAft>
                <a:spcPts val="0"/>
              </a:spcAft>
              <a:buClr>
                <a:srgbClr val="008000"/>
              </a:buClr>
              <a:buSzPts val="2400"/>
              <a:buFont typeface="Noto Sans Symbols"/>
              <a:buChar char="✔"/>
            </a:pPr>
            <a:r>
              <a:rPr lang="en-US" sz="2800" b="1">
                <a:solidFill>
                  <a:srgbClr val="008000"/>
                </a:solidFill>
              </a:rPr>
              <a:t>Senior RAs will guide you through the CNN codes for above architecture</a:t>
            </a:r>
            <a:endParaRPr sz="2800" b="1">
              <a:solidFill>
                <a:srgbClr val="008000"/>
              </a:solidFill>
            </a:endParaRPr>
          </a:p>
          <a:p>
            <a:pPr marL="514350" lvl="0" indent="-349250" algn="l" rtl="0">
              <a:lnSpc>
                <a:spcPct val="115000"/>
              </a:lnSpc>
              <a:spcBef>
                <a:spcPts val="1000"/>
              </a:spcBef>
              <a:spcAft>
                <a:spcPts val="0"/>
              </a:spcAft>
              <a:buClr>
                <a:srgbClr val="008000"/>
              </a:buClr>
              <a:buSzPts val="2400"/>
              <a:buFont typeface="Noto Sans Symbols"/>
              <a:buChar char="✔"/>
            </a:pPr>
            <a:r>
              <a:rPr lang="en-US" sz="2800" b="1">
                <a:solidFill>
                  <a:srgbClr val="008000"/>
                </a:solidFill>
              </a:rPr>
              <a:t>Run your code</a:t>
            </a:r>
            <a:endParaRPr sz="2800" b="1">
              <a:solidFill>
                <a:srgbClr val="008000"/>
              </a:solidFill>
            </a:endParaRPr>
          </a:p>
          <a:p>
            <a:pPr marL="514350" lvl="0" indent="-349250" algn="l" rtl="0">
              <a:lnSpc>
                <a:spcPct val="115000"/>
              </a:lnSpc>
              <a:spcBef>
                <a:spcPts val="1000"/>
              </a:spcBef>
              <a:spcAft>
                <a:spcPts val="0"/>
              </a:spcAft>
              <a:buClr>
                <a:srgbClr val="008000"/>
              </a:buClr>
              <a:buSzPts val="2400"/>
              <a:buFont typeface="Noto Sans Symbols"/>
              <a:buChar char="✔"/>
            </a:pPr>
            <a:r>
              <a:rPr lang="en-US" sz="2800" b="1">
                <a:solidFill>
                  <a:srgbClr val="008000"/>
                </a:solidFill>
              </a:rPr>
              <a:t>Produce the train and validation loss curves</a:t>
            </a:r>
            <a:endParaRPr sz="2800" b="1">
              <a:solidFill>
                <a:srgbClr val="008000"/>
              </a:solidFill>
            </a:endParaRPr>
          </a:p>
          <a:p>
            <a:pPr marL="514350" lvl="0" indent="-349250" algn="l" rtl="0">
              <a:lnSpc>
                <a:spcPct val="115000"/>
              </a:lnSpc>
              <a:spcBef>
                <a:spcPts val="1000"/>
              </a:spcBef>
              <a:spcAft>
                <a:spcPts val="1000"/>
              </a:spcAft>
              <a:buClr>
                <a:srgbClr val="008000"/>
              </a:buClr>
              <a:buSzPts val="2400"/>
              <a:buFont typeface="Noto Sans Symbols"/>
              <a:buChar char="✔"/>
            </a:pPr>
            <a:r>
              <a:rPr lang="en-US" sz="2800" b="1">
                <a:solidFill>
                  <a:srgbClr val="008000"/>
                </a:solidFill>
              </a:rPr>
              <a:t>Test and produce your confusion matrix and evaluation metrics</a:t>
            </a:r>
            <a:endParaRPr sz="2800" b="1">
              <a:solidFill>
                <a:srgbClr val="008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A282-8B60-4F17-8373-FE058FCDFA16}"/>
              </a:ext>
            </a:extLst>
          </p:cNvPr>
          <p:cNvSpPr>
            <a:spLocks noGrp="1"/>
          </p:cNvSpPr>
          <p:nvPr>
            <p:ph type="ctrTitle"/>
          </p:nvPr>
        </p:nvSpPr>
        <p:spPr>
          <a:xfrm>
            <a:off x="685800" y="2125980"/>
            <a:ext cx="7772400" cy="615553"/>
          </a:xfrm>
        </p:spPr>
        <p:txBody>
          <a:bodyPr/>
          <a:lstStyle/>
          <a:p>
            <a:pPr algn="ctr"/>
            <a:r>
              <a:rPr lang="en-US"/>
              <a:t>Babysitting your CNN</a:t>
            </a:r>
          </a:p>
        </p:txBody>
      </p:sp>
      <p:sp>
        <p:nvSpPr>
          <p:cNvPr id="3" name="Subtitle 2">
            <a:extLst>
              <a:ext uri="{FF2B5EF4-FFF2-40B4-BE49-F238E27FC236}">
                <a16:creationId xmlns:a16="http://schemas.microsoft.com/office/drawing/2014/main" id="{D8DACA1D-D3E9-4837-938E-03DA9C0FD2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52040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DF65-0937-4D2F-A402-2B517F4CFCBE}"/>
              </a:ext>
            </a:extLst>
          </p:cNvPr>
          <p:cNvSpPr>
            <a:spLocks noGrp="1"/>
          </p:cNvSpPr>
          <p:nvPr>
            <p:ph type="title"/>
          </p:nvPr>
        </p:nvSpPr>
        <p:spPr/>
        <p:txBody>
          <a:bodyPr/>
          <a:lstStyle/>
          <a:p>
            <a:r>
              <a:rPr lang="en-US"/>
              <a:t>Training Process</a:t>
            </a:r>
          </a:p>
        </p:txBody>
      </p:sp>
      <p:sp>
        <p:nvSpPr>
          <p:cNvPr id="3" name="Text Placeholder 2">
            <a:extLst>
              <a:ext uri="{FF2B5EF4-FFF2-40B4-BE49-F238E27FC236}">
                <a16:creationId xmlns:a16="http://schemas.microsoft.com/office/drawing/2014/main" id="{2D290C76-7725-4011-BB4B-EE637402379A}"/>
              </a:ext>
            </a:extLst>
          </p:cNvPr>
          <p:cNvSpPr>
            <a:spLocks noGrp="1"/>
          </p:cNvSpPr>
          <p:nvPr>
            <p:ph type="body" idx="1"/>
          </p:nvPr>
        </p:nvSpPr>
        <p:spPr>
          <a:xfrm>
            <a:off x="421640" y="1437384"/>
            <a:ext cx="8300700" cy="2646878"/>
          </a:xfrm>
        </p:spPr>
        <p:txBody>
          <a:bodyPr/>
          <a:lstStyle/>
          <a:p>
            <a:r>
              <a:rPr lang="en-US" sz="3200"/>
              <a:t>Mini-batch Stochastic Gradient Decent :</a:t>
            </a:r>
          </a:p>
          <a:p>
            <a:pPr marL="1143000" lvl="1" indent="-457200">
              <a:buFont typeface="Wingdings" panose="05000000000000000000" pitchFamily="2" charset="2"/>
              <a:buChar char="ü"/>
            </a:pPr>
            <a:r>
              <a:rPr lang="en-US" sz="2800"/>
              <a:t>Sample a batch of data </a:t>
            </a:r>
          </a:p>
          <a:p>
            <a:pPr marL="1143000" lvl="1" indent="-457200">
              <a:buFont typeface="Wingdings" panose="05000000000000000000" pitchFamily="2" charset="2"/>
              <a:buChar char="ü"/>
            </a:pPr>
            <a:r>
              <a:rPr lang="en-US" sz="2800"/>
              <a:t>Forward prop it through the graph (network)</a:t>
            </a:r>
          </a:p>
          <a:p>
            <a:pPr marL="1143000" lvl="1" indent="-457200">
              <a:buFont typeface="Wingdings" panose="05000000000000000000" pitchFamily="2" charset="2"/>
              <a:buChar char="ü"/>
            </a:pPr>
            <a:r>
              <a:rPr lang="en-US" sz="2800"/>
              <a:t>Calculate loss </a:t>
            </a:r>
          </a:p>
          <a:p>
            <a:pPr marL="1143000" lvl="1" indent="-457200">
              <a:buFont typeface="Wingdings" panose="05000000000000000000" pitchFamily="2" charset="2"/>
              <a:buChar char="ü"/>
            </a:pPr>
            <a:r>
              <a:rPr lang="en-US" sz="2800"/>
              <a:t>Backprop to calculate the gradients </a:t>
            </a:r>
          </a:p>
          <a:p>
            <a:pPr marL="1143000" lvl="1" indent="-457200">
              <a:buFont typeface="Wingdings" panose="05000000000000000000" pitchFamily="2" charset="2"/>
              <a:buChar char="ü"/>
            </a:pPr>
            <a:r>
              <a:rPr lang="en-US" sz="2800"/>
              <a:t>Update the parameters using the gradient </a:t>
            </a:r>
          </a:p>
        </p:txBody>
      </p:sp>
    </p:spTree>
    <p:extLst>
      <p:ext uri="{BB962C8B-B14F-4D97-AF65-F5344CB8AC3E}">
        <p14:creationId xmlns:p14="http://schemas.microsoft.com/office/powerpoint/2010/main" val="6771651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g269446a2aef_0_5"/>
          <p:cNvSpPr txBox="1">
            <a:spLocks noGrp="1"/>
          </p:cNvSpPr>
          <p:nvPr>
            <p:ph type="title"/>
          </p:nvPr>
        </p:nvSpPr>
        <p:spPr>
          <a:xfrm>
            <a:off x="2147046" y="82550"/>
            <a:ext cx="69207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Loss curve investigation</a:t>
            </a:r>
            <a:endParaRPr/>
          </a:p>
        </p:txBody>
      </p:sp>
      <p:sp>
        <p:nvSpPr>
          <p:cNvPr id="906" name="Google Shape;906;g269446a2aef_0_5"/>
          <p:cNvSpPr txBox="1">
            <a:spLocks noGrp="1"/>
          </p:cNvSpPr>
          <p:nvPr>
            <p:ph type="body" idx="1"/>
          </p:nvPr>
        </p:nvSpPr>
        <p:spPr>
          <a:xfrm>
            <a:off x="421640" y="1437384"/>
            <a:ext cx="8300700" cy="277200"/>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0"/>
              </a:spcBef>
              <a:spcAft>
                <a:spcPts val="0"/>
              </a:spcAft>
              <a:buSzPts val="1400"/>
              <a:buNone/>
            </a:pPr>
            <a:endParaRPr/>
          </a:p>
        </p:txBody>
      </p:sp>
      <p:pic>
        <p:nvPicPr>
          <p:cNvPr id="907" name="Google Shape;907;g269446a2aef_0_5"/>
          <p:cNvPicPr preferRelativeResize="0"/>
          <p:nvPr/>
        </p:nvPicPr>
        <p:blipFill rotWithShape="1">
          <a:blip r:embed="rId3">
            <a:alphaModFix/>
          </a:blip>
          <a:srcRect/>
          <a:stretch/>
        </p:blipFill>
        <p:spPr>
          <a:xfrm>
            <a:off x="99388" y="1209365"/>
            <a:ext cx="8945224" cy="443927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pic>
        <p:nvPicPr>
          <p:cNvPr id="912" name="Google Shape;912;g269446a2aef_0_11"/>
          <p:cNvPicPr preferRelativeResize="0"/>
          <p:nvPr/>
        </p:nvPicPr>
        <p:blipFill rotWithShape="1">
          <a:blip r:embed="rId3">
            <a:alphaModFix/>
          </a:blip>
          <a:srcRect r="13081"/>
          <a:stretch/>
        </p:blipFill>
        <p:spPr>
          <a:xfrm>
            <a:off x="302000" y="1335250"/>
            <a:ext cx="8483200" cy="3163550"/>
          </a:xfrm>
          <a:prstGeom prst="rect">
            <a:avLst/>
          </a:prstGeom>
          <a:noFill/>
          <a:ln>
            <a:noFill/>
          </a:ln>
        </p:spPr>
      </p:pic>
      <p:sp>
        <p:nvSpPr>
          <p:cNvPr id="913" name="Google Shape;913;g269446a2aef_0_11"/>
          <p:cNvSpPr txBox="1">
            <a:spLocks noGrp="1"/>
          </p:cNvSpPr>
          <p:nvPr>
            <p:ph type="title"/>
          </p:nvPr>
        </p:nvSpPr>
        <p:spPr>
          <a:xfrm>
            <a:off x="2147046" y="82550"/>
            <a:ext cx="69207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Loss curve investigation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C1ED-679D-428B-B961-77DE03CCBA9F}"/>
              </a:ext>
            </a:extLst>
          </p:cNvPr>
          <p:cNvSpPr>
            <a:spLocks noGrp="1"/>
          </p:cNvSpPr>
          <p:nvPr>
            <p:ph type="title"/>
          </p:nvPr>
        </p:nvSpPr>
        <p:spPr/>
        <p:txBody>
          <a:bodyPr/>
          <a:lstStyle/>
          <a:p>
            <a:r>
              <a:rPr lang="en-US"/>
              <a:t>Normalize your Data</a:t>
            </a:r>
          </a:p>
        </p:txBody>
      </p:sp>
      <p:sp>
        <p:nvSpPr>
          <p:cNvPr id="3" name="Text Placeholder 2">
            <a:extLst>
              <a:ext uri="{FF2B5EF4-FFF2-40B4-BE49-F238E27FC236}">
                <a16:creationId xmlns:a16="http://schemas.microsoft.com/office/drawing/2014/main" id="{AC1CA55B-3DC4-4A3C-BCA8-B760D5EAD4A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86C85F3-3289-476E-9FF6-6CDF2DA5852C}"/>
              </a:ext>
            </a:extLst>
          </p:cNvPr>
          <p:cNvPicPr>
            <a:picLocks noChangeAspect="1"/>
          </p:cNvPicPr>
          <p:nvPr/>
        </p:nvPicPr>
        <p:blipFill>
          <a:blip r:embed="rId2"/>
          <a:stretch>
            <a:fillRect/>
          </a:stretch>
        </p:blipFill>
        <p:spPr>
          <a:xfrm>
            <a:off x="595377" y="1960022"/>
            <a:ext cx="8126963" cy="3722422"/>
          </a:xfrm>
          <a:prstGeom prst="rect">
            <a:avLst/>
          </a:prstGeom>
        </p:spPr>
      </p:pic>
    </p:spTree>
    <p:extLst>
      <p:ext uri="{BB962C8B-B14F-4D97-AF65-F5344CB8AC3E}">
        <p14:creationId xmlns:p14="http://schemas.microsoft.com/office/powerpoint/2010/main" val="17257834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D9769-6C4A-4DD7-A489-1F2E9662ED1F}"/>
              </a:ext>
            </a:extLst>
          </p:cNvPr>
          <p:cNvSpPr>
            <a:spLocks noGrp="1"/>
          </p:cNvSpPr>
          <p:nvPr>
            <p:ph type="title"/>
          </p:nvPr>
        </p:nvSpPr>
        <p:spPr/>
        <p:txBody>
          <a:bodyPr/>
          <a:lstStyle/>
          <a:p>
            <a:r>
              <a:rPr lang="en-US"/>
              <a:t>Batch Normalization</a:t>
            </a:r>
          </a:p>
        </p:txBody>
      </p:sp>
      <p:sp>
        <p:nvSpPr>
          <p:cNvPr id="3" name="Text Placeholder 2">
            <a:extLst>
              <a:ext uri="{FF2B5EF4-FFF2-40B4-BE49-F238E27FC236}">
                <a16:creationId xmlns:a16="http://schemas.microsoft.com/office/drawing/2014/main" id="{E180376A-15C4-45F4-A75B-C16B076AAC1B}"/>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AFCD530-06A9-42AF-8CF4-F5F3E9D9DD6B}"/>
              </a:ext>
            </a:extLst>
          </p:cNvPr>
          <p:cNvPicPr>
            <a:picLocks noChangeAspect="1"/>
          </p:cNvPicPr>
          <p:nvPr/>
        </p:nvPicPr>
        <p:blipFill>
          <a:blip r:embed="rId2"/>
          <a:stretch>
            <a:fillRect/>
          </a:stretch>
        </p:blipFill>
        <p:spPr>
          <a:xfrm>
            <a:off x="375652" y="1528497"/>
            <a:ext cx="8392696" cy="3801005"/>
          </a:xfrm>
          <a:prstGeom prst="rect">
            <a:avLst/>
          </a:prstGeom>
        </p:spPr>
      </p:pic>
    </p:spTree>
    <p:extLst>
      <p:ext uri="{BB962C8B-B14F-4D97-AF65-F5344CB8AC3E}">
        <p14:creationId xmlns:p14="http://schemas.microsoft.com/office/powerpoint/2010/main" val="3480811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34"/>
          <p:cNvPicPr preferRelativeResize="0"/>
          <p:nvPr/>
        </p:nvPicPr>
        <p:blipFill rotWithShape="1">
          <a:blip r:embed="rId3">
            <a:alphaModFix/>
          </a:blip>
          <a:srcRect/>
          <a:stretch/>
        </p:blipFill>
        <p:spPr>
          <a:xfrm>
            <a:off x="80683" y="1934415"/>
            <a:ext cx="8892988" cy="4382973"/>
          </a:xfrm>
          <a:prstGeom prst="rect">
            <a:avLst/>
          </a:prstGeom>
          <a:noFill/>
          <a:ln>
            <a:noFill/>
          </a:ln>
        </p:spPr>
      </p:pic>
      <p:sp>
        <p:nvSpPr>
          <p:cNvPr id="82" name="Google Shape;82;p34"/>
          <p:cNvSpPr/>
          <p:nvPr/>
        </p:nvSpPr>
        <p:spPr>
          <a:xfrm>
            <a:off x="627813" y="3544667"/>
            <a:ext cx="7888323" cy="22270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 name="Google Shape;83;p34"/>
          <p:cNvSpPr/>
          <p:nvPr/>
        </p:nvSpPr>
        <p:spPr>
          <a:xfrm>
            <a:off x="323348" y="4948518"/>
            <a:ext cx="8192788" cy="27362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 name="Google Shape;84;p34"/>
          <p:cNvSpPr txBox="1">
            <a:spLocks noGrp="1"/>
          </p:cNvSpPr>
          <p:nvPr>
            <p:ph type="title"/>
          </p:nvPr>
        </p:nvSpPr>
        <p:spPr>
          <a:xfrm>
            <a:off x="2562575" y="82550"/>
            <a:ext cx="40635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Visual Recognition</a:t>
            </a:r>
            <a:endParaRPr b="1"/>
          </a:p>
        </p:txBody>
      </p:sp>
      <p:sp>
        <p:nvSpPr>
          <p:cNvPr id="85" name="Google Shape;85;p34"/>
          <p:cNvSpPr txBox="1">
            <a:spLocks noGrp="1"/>
          </p:cNvSpPr>
          <p:nvPr>
            <p:ph type="body" idx="1"/>
          </p:nvPr>
        </p:nvSpPr>
        <p:spPr>
          <a:xfrm>
            <a:off x="421640" y="1132584"/>
            <a:ext cx="8300700" cy="400200"/>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0"/>
              </a:spcBef>
              <a:spcAft>
                <a:spcPts val="0"/>
              </a:spcAft>
              <a:buSzPts val="1400"/>
              <a:buNone/>
            </a:pPr>
            <a:r>
              <a:rPr lang="en-US" sz="2600" b="1"/>
              <a:t>Image Classification</a:t>
            </a:r>
            <a:endParaRPr sz="2600"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4224-36F6-402C-9D7E-FD93DBBF5BB7}"/>
              </a:ext>
            </a:extLst>
          </p:cNvPr>
          <p:cNvSpPr>
            <a:spLocks noGrp="1"/>
          </p:cNvSpPr>
          <p:nvPr>
            <p:ph type="title"/>
          </p:nvPr>
        </p:nvSpPr>
        <p:spPr/>
        <p:txBody>
          <a:bodyPr/>
          <a:lstStyle/>
          <a:p>
            <a:r>
              <a:rPr lang="en-US"/>
              <a:t>Batch Normalization</a:t>
            </a:r>
          </a:p>
        </p:txBody>
      </p:sp>
      <p:sp>
        <p:nvSpPr>
          <p:cNvPr id="3" name="Text Placeholder 2">
            <a:extLst>
              <a:ext uri="{FF2B5EF4-FFF2-40B4-BE49-F238E27FC236}">
                <a16:creationId xmlns:a16="http://schemas.microsoft.com/office/drawing/2014/main" id="{42A9DF04-CA89-4304-9F2B-DD7B4AAA3A3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1EEBA09-7391-4133-8DAA-142CABC384B7}"/>
              </a:ext>
            </a:extLst>
          </p:cNvPr>
          <p:cNvPicPr>
            <a:picLocks noChangeAspect="1"/>
          </p:cNvPicPr>
          <p:nvPr/>
        </p:nvPicPr>
        <p:blipFill>
          <a:blip r:embed="rId2"/>
          <a:stretch>
            <a:fillRect/>
          </a:stretch>
        </p:blipFill>
        <p:spPr>
          <a:xfrm>
            <a:off x="0" y="1184427"/>
            <a:ext cx="9144000" cy="4489146"/>
          </a:xfrm>
          <a:prstGeom prst="rect">
            <a:avLst/>
          </a:prstGeom>
        </p:spPr>
      </p:pic>
    </p:spTree>
    <p:extLst>
      <p:ext uri="{BB962C8B-B14F-4D97-AF65-F5344CB8AC3E}">
        <p14:creationId xmlns:p14="http://schemas.microsoft.com/office/powerpoint/2010/main" val="3875154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0076-62D2-4097-B537-3440DF0350BA}"/>
              </a:ext>
            </a:extLst>
          </p:cNvPr>
          <p:cNvSpPr>
            <a:spLocks noGrp="1"/>
          </p:cNvSpPr>
          <p:nvPr>
            <p:ph type="title"/>
          </p:nvPr>
        </p:nvSpPr>
        <p:spPr/>
        <p:txBody>
          <a:bodyPr/>
          <a:lstStyle/>
          <a:p>
            <a:r>
              <a:rPr lang="en-US"/>
              <a:t>Batch Normalization</a:t>
            </a:r>
          </a:p>
        </p:txBody>
      </p:sp>
      <p:sp>
        <p:nvSpPr>
          <p:cNvPr id="3" name="Text Placeholder 2">
            <a:extLst>
              <a:ext uri="{FF2B5EF4-FFF2-40B4-BE49-F238E27FC236}">
                <a16:creationId xmlns:a16="http://schemas.microsoft.com/office/drawing/2014/main" id="{9CC56BD1-37C2-4A5C-BBFD-4E4E3BD8CFA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A079082-8360-4554-ACD4-FC8622759825}"/>
              </a:ext>
            </a:extLst>
          </p:cNvPr>
          <p:cNvPicPr>
            <a:picLocks noChangeAspect="1"/>
          </p:cNvPicPr>
          <p:nvPr/>
        </p:nvPicPr>
        <p:blipFill>
          <a:blip r:embed="rId2"/>
          <a:stretch>
            <a:fillRect/>
          </a:stretch>
        </p:blipFill>
        <p:spPr>
          <a:xfrm>
            <a:off x="83975" y="1171992"/>
            <a:ext cx="9144000" cy="4383386"/>
          </a:xfrm>
          <a:prstGeom prst="rect">
            <a:avLst/>
          </a:prstGeom>
        </p:spPr>
      </p:pic>
    </p:spTree>
    <p:extLst>
      <p:ext uri="{BB962C8B-B14F-4D97-AF65-F5344CB8AC3E}">
        <p14:creationId xmlns:p14="http://schemas.microsoft.com/office/powerpoint/2010/main" val="1507735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9B4F-3BEF-478E-A0FA-F7CFC5AEA012}"/>
              </a:ext>
            </a:extLst>
          </p:cNvPr>
          <p:cNvSpPr>
            <a:spLocks noGrp="1"/>
          </p:cNvSpPr>
          <p:nvPr>
            <p:ph type="title"/>
          </p:nvPr>
        </p:nvSpPr>
        <p:spPr/>
        <p:txBody>
          <a:bodyPr/>
          <a:lstStyle/>
          <a:p>
            <a:r>
              <a:rPr lang="en-US"/>
              <a:t>Batch Normalization</a:t>
            </a:r>
          </a:p>
        </p:txBody>
      </p:sp>
      <p:sp>
        <p:nvSpPr>
          <p:cNvPr id="3" name="Text Placeholder 2">
            <a:extLst>
              <a:ext uri="{FF2B5EF4-FFF2-40B4-BE49-F238E27FC236}">
                <a16:creationId xmlns:a16="http://schemas.microsoft.com/office/drawing/2014/main" id="{41FF4057-E0EC-4D7B-B05F-CBCA8B901EF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5EA6C40-151B-4ADC-8A91-DD08DA9349E0}"/>
              </a:ext>
            </a:extLst>
          </p:cNvPr>
          <p:cNvPicPr>
            <a:picLocks noChangeAspect="1"/>
          </p:cNvPicPr>
          <p:nvPr/>
        </p:nvPicPr>
        <p:blipFill>
          <a:blip r:embed="rId2"/>
          <a:stretch>
            <a:fillRect/>
          </a:stretch>
        </p:blipFill>
        <p:spPr>
          <a:xfrm>
            <a:off x="0" y="1637797"/>
            <a:ext cx="9144000" cy="3582405"/>
          </a:xfrm>
          <a:prstGeom prst="rect">
            <a:avLst/>
          </a:prstGeom>
        </p:spPr>
      </p:pic>
    </p:spTree>
    <p:extLst>
      <p:ext uri="{BB962C8B-B14F-4D97-AF65-F5344CB8AC3E}">
        <p14:creationId xmlns:p14="http://schemas.microsoft.com/office/powerpoint/2010/main" val="147593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82"/>
          <p:cNvSpPr txBox="1">
            <a:spLocks noGrp="1"/>
          </p:cNvSpPr>
          <p:nvPr>
            <p:ph type="title"/>
          </p:nvPr>
        </p:nvSpPr>
        <p:spPr>
          <a:xfrm>
            <a:off x="2410175" y="82550"/>
            <a:ext cx="43236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TODO Task 2</a:t>
            </a:r>
            <a:endParaRPr b="1"/>
          </a:p>
        </p:txBody>
      </p:sp>
      <p:sp>
        <p:nvSpPr>
          <p:cNvPr id="919" name="Google Shape;919;p82"/>
          <p:cNvSpPr txBox="1">
            <a:spLocks noGrp="1"/>
          </p:cNvSpPr>
          <p:nvPr>
            <p:ph type="body" idx="1"/>
          </p:nvPr>
        </p:nvSpPr>
        <p:spPr>
          <a:xfrm>
            <a:off x="421650" y="980179"/>
            <a:ext cx="8300700" cy="1847100"/>
          </a:xfrm>
          <a:prstGeom prst="rect">
            <a:avLst/>
          </a:prstGeom>
          <a:noFill/>
          <a:ln>
            <a:noFill/>
          </a:ln>
        </p:spPr>
        <p:txBody>
          <a:bodyPr spcFirstLastPara="1" wrap="square" lIns="0" tIns="0" rIns="0" bIns="0" anchor="t" anchorCtr="0">
            <a:spAutoFit/>
          </a:bodyPr>
          <a:lstStyle/>
          <a:p>
            <a:pPr marL="514350" lvl="0" indent="-298450" algn="l" rtl="0">
              <a:lnSpc>
                <a:spcPct val="100000"/>
              </a:lnSpc>
              <a:spcBef>
                <a:spcPts val="0"/>
              </a:spcBef>
              <a:spcAft>
                <a:spcPts val="0"/>
              </a:spcAft>
              <a:buClr>
                <a:srgbClr val="FF0000"/>
              </a:buClr>
              <a:buSzPts val="1600"/>
              <a:buFont typeface="Noto Sans Symbols"/>
              <a:buChar char="✔"/>
            </a:pPr>
            <a:r>
              <a:rPr lang="en-US" sz="2000">
                <a:solidFill>
                  <a:srgbClr val="FF0000"/>
                </a:solidFill>
              </a:rPr>
              <a:t>Generally, fully connected layers are followed by sigmoid function. Add </a:t>
            </a:r>
            <a:r>
              <a:rPr lang="en-US" sz="2000" b="1">
                <a:solidFill>
                  <a:srgbClr val="FF0000"/>
                </a:solidFill>
              </a:rPr>
              <a:t>sigmoid activation function</a:t>
            </a:r>
            <a:r>
              <a:rPr lang="en-US" sz="2000">
                <a:solidFill>
                  <a:srgbClr val="FF0000"/>
                </a:solidFill>
              </a:rPr>
              <a:t> after each linear layer. Remove the </a:t>
            </a:r>
            <a:r>
              <a:rPr lang="en-US" sz="2000" err="1">
                <a:solidFill>
                  <a:srgbClr val="FF0000"/>
                </a:solidFill>
              </a:rPr>
              <a:t>Relu</a:t>
            </a:r>
            <a:r>
              <a:rPr lang="en-US" sz="2000">
                <a:solidFill>
                  <a:srgbClr val="FF0000"/>
                </a:solidFill>
              </a:rPr>
              <a:t> function for linear layers (architecture  2)</a:t>
            </a:r>
            <a:endParaRPr sz="2000">
              <a:solidFill>
                <a:srgbClr val="FF0000"/>
              </a:solidFill>
            </a:endParaRPr>
          </a:p>
          <a:p>
            <a:pPr marL="971550" lvl="1" indent="-298450" algn="l" rtl="0">
              <a:lnSpc>
                <a:spcPct val="100000"/>
              </a:lnSpc>
              <a:spcBef>
                <a:spcPts val="0"/>
              </a:spcBef>
              <a:spcAft>
                <a:spcPts val="0"/>
              </a:spcAft>
              <a:buClr>
                <a:srgbClr val="FF0000"/>
              </a:buClr>
              <a:buSzPts val="1600"/>
              <a:buFont typeface="Noto Sans Symbols"/>
              <a:buChar char="✔"/>
            </a:pPr>
            <a:r>
              <a:rPr lang="en-US" sz="2000">
                <a:solidFill>
                  <a:srgbClr val="FF0000"/>
                </a:solidFill>
              </a:rPr>
              <a:t>Run your code</a:t>
            </a:r>
            <a:endParaRPr sz="2000">
              <a:solidFill>
                <a:srgbClr val="FF0000"/>
              </a:solidFill>
            </a:endParaRPr>
          </a:p>
          <a:p>
            <a:pPr marL="971550" lvl="1" indent="-298450" algn="l" rtl="0">
              <a:lnSpc>
                <a:spcPct val="100000"/>
              </a:lnSpc>
              <a:spcBef>
                <a:spcPts val="0"/>
              </a:spcBef>
              <a:spcAft>
                <a:spcPts val="0"/>
              </a:spcAft>
              <a:buClr>
                <a:srgbClr val="FF0000"/>
              </a:buClr>
              <a:buSzPts val="1600"/>
              <a:buFont typeface="Noto Sans Symbols"/>
              <a:buChar char="✔"/>
            </a:pPr>
            <a:r>
              <a:rPr lang="en-US" sz="2000">
                <a:solidFill>
                  <a:srgbClr val="FF0000"/>
                </a:solidFill>
              </a:rPr>
              <a:t>Produce the train and validation loss curves</a:t>
            </a:r>
            <a:endParaRPr sz="2000">
              <a:solidFill>
                <a:srgbClr val="FF0000"/>
              </a:solidFill>
            </a:endParaRPr>
          </a:p>
          <a:p>
            <a:pPr marL="971550" lvl="1" indent="-298450" algn="l" rtl="0">
              <a:lnSpc>
                <a:spcPct val="100000"/>
              </a:lnSpc>
              <a:spcBef>
                <a:spcPts val="0"/>
              </a:spcBef>
              <a:spcAft>
                <a:spcPts val="0"/>
              </a:spcAft>
              <a:buClr>
                <a:srgbClr val="FF0000"/>
              </a:buClr>
              <a:buSzPts val="1600"/>
              <a:buFont typeface="Noto Sans Symbols"/>
              <a:buChar char="✔"/>
            </a:pPr>
            <a:r>
              <a:rPr lang="en-US" sz="2000">
                <a:solidFill>
                  <a:srgbClr val="FF0000"/>
                </a:solidFill>
              </a:rPr>
              <a:t>Test and produce your confusion matrix and evaluation metrics</a:t>
            </a:r>
            <a:endParaRPr sz="2000">
              <a:solidFill>
                <a:srgbClr val="FF0000"/>
              </a:solidFill>
            </a:endParaRPr>
          </a:p>
        </p:txBody>
      </p:sp>
      <p:sp>
        <p:nvSpPr>
          <p:cNvPr id="920" name="Google Shape;920;p82"/>
          <p:cNvSpPr txBox="1"/>
          <p:nvPr/>
        </p:nvSpPr>
        <p:spPr>
          <a:xfrm>
            <a:off x="421640" y="3048000"/>
            <a:ext cx="8300700" cy="1538883"/>
          </a:xfrm>
          <a:prstGeom prst="rect">
            <a:avLst/>
          </a:prstGeom>
          <a:noFill/>
          <a:ln>
            <a:noFill/>
          </a:ln>
        </p:spPr>
        <p:txBody>
          <a:bodyPr spcFirstLastPara="1" wrap="square" lIns="0" tIns="0" rIns="0" bIns="0" anchor="t" anchorCtr="0">
            <a:spAutoFit/>
          </a:bodyPr>
          <a:lstStyle/>
          <a:p>
            <a:pPr marL="514350" indent="-323850">
              <a:buClr>
                <a:srgbClr val="38761D"/>
              </a:buClr>
              <a:buSzPts val="2000"/>
              <a:buFont typeface="Calibri"/>
              <a:buChar char="✔"/>
            </a:pPr>
            <a:r>
              <a:rPr lang="en-US" sz="2000" i="0" u="none" strike="noStrike" cap="none">
                <a:solidFill>
                  <a:srgbClr val="38761D"/>
                </a:solidFill>
                <a:latin typeface="Calibri"/>
                <a:ea typeface="Calibri"/>
                <a:cs typeface="Calibri"/>
                <a:sym typeface="Calibri"/>
              </a:rPr>
              <a:t>Add one convolution layer and </a:t>
            </a:r>
            <a:r>
              <a:rPr lang="en-US" sz="2000" i="0" u="none" strike="noStrike" cap="none" err="1">
                <a:solidFill>
                  <a:srgbClr val="38761D"/>
                </a:solidFill>
                <a:latin typeface="Calibri"/>
                <a:ea typeface="Calibri"/>
                <a:cs typeface="Calibri"/>
                <a:sym typeface="Calibri"/>
              </a:rPr>
              <a:t>Relu</a:t>
            </a:r>
            <a:r>
              <a:rPr lang="en-US" sz="2000" i="0" u="none" strike="noStrike" cap="none">
                <a:solidFill>
                  <a:srgbClr val="38761D"/>
                </a:solidFill>
                <a:latin typeface="Calibri"/>
                <a:ea typeface="Calibri"/>
                <a:cs typeface="Calibri"/>
                <a:sym typeface="Calibri"/>
              </a:rPr>
              <a:t> layer just before the flattening </a:t>
            </a:r>
            <a:r>
              <a:rPr lang="en-US" sz="2000">
                <a:solidFill>
                  <a:srgbClr val="FF0000"/>
                </a:solidFill>
              </a:rPr>
              <a:t>(architecture  3)</a:t>
            </a:r>
          </a:p>
          <a:p>
            <a:pPr marL="971550" marR="0" lvl="1" indent="-323850" algn="l" rtl="0">
              <a:lnSpc>
                <a:spcPct val="100000"/>
              </a:lnSpc>
              <a:spcBef>
                <a:spcPts val="0"/>
              </a:spcBef>
              <a:spcAft>
                <a:spcPts val="0"/>
              </a:spcAft>
              <a:buClr>
                <a:srgbClr val="38761D"/>
              </a:buClr>
              <a:buSzPts val="2000"/>
              <a:buFont typeface="Calibri"/>
              <a:buChar char="✔"/>
            </a:pPr>
            <a:r>
              <a:rPr lang="en-US" sz="2000" i="0" u="none" strike="noStrike" cap="none">
                <a:solidFill>
                  <a:srgbClr val="38761D"/>
                </a:solidFill>
                <a:latin typeface="Calibri"/>
                <a:ea typeface="Calibri"/>
                <a:cs typeface="Calibri"/>
                <a:sym typeface="Calibri"/>
              </a:rPr>
              <a:t>Run your code</a:t>
            </a:r>
            <a:endParaRPr sz="2000">
              <a:solidFill>
                <a:srgbClr val="38761D"/>
              </a:solidFill>
              <a:latin typeface="Calibri"/>
              <a:ea typeface="Calibri"/>
              <a:cs typeface="Calibri"/>
              <a:sym typeface="Calibri"/>
            </a:endParaRPr>
          </a:p>
          <a:p>
            <a:pPr marL="971550" marR="0" lvl="1" indent="-323850" algn="l" rtl="0">
              <a:lnSpc>
                <a:spcPct val="100000"/>
              </a:lnSpc>
              <a:spcBef>
                <a:spcPts val="0"/>
              </a:spcBef>
              <a:spcAft>
                <a:spcPts val="0"/>
              </a:spcAft>
              <a:buClr>
                <a:srgbClr val="38761D"/>
              </a:buClr>
              <a:buSzPts val="2000"/>
              <a:buFont typeface="Calibri"/>
              <a:buChar char="✔"/>
            </a:pPr>
            <a:r>
              <a:rPr lang="en-US" sz="2000" i="0" u="none" strike="noStrike" cap="none">
                <a:solidFill>
                  <a:srgbClr val="38761D"/>
                </a:solidFill>
                <a:latin typeface="Calibri"/>
                <a:ea typeface="Calibri"/>
                <a:cs typeface="Calibri"/>
                <a:sym typeface="Calibri"/>
              </a:rPr>
              <a:t>Produce the train and validation loss curves</a:t>
            </a:r>
            <a:endParaRPr sz="2000">
              <a:solidFill>
                <a:srgbClr val="38761D"/>
              </a:solidFill>
              <a:latin typeface="Calibri"/>
              <a:ea typeface="Calibri"/>
              <a:cs typeface="Calibri"/>
              <a:sym typeface="Calibri"/>
            </a:endParaRPr>
          </a:p>
          <a:p>
            <a:pPr marL="971550" marR="0" lvl="1" indent="-323850" algn="l" rtl="0">
              <a:lnSpc>
                <a:spcPct val="100000"/>
              </a:lnSpc>
              <a:spcBef>
                <a:spcPts val="0"/>
              </a:spcBef>
              <a:spcAft>
                <a:spcPts val="0"/>
              </a:spcAft>
              <a:buClr>
                <a:srgbClr val="38761D"/>
              </a:buClr>
              <a:buSzPts val="2000"/>
              <a:buFont typeface="Calibri"/>
              <a:buChar char="✔"/>
            </a:pPr>
            <a:r>
              <a:rPr lang="en-US" sz="2000" i="0" u="none" strike="noStrike" cap="none">
                <a:solidFill>
                  <a:srgbClr val="38761D"/>
                </a:solidFill>
                <a:latin typeface="Calibri"/>
                <a:ea typeface="Calibri"/>
                <a:cs typeface="Calibri"/>
                <a:sym typeface="Calibri"/>
              </a:rPr>
              <a:t>Test and produce your confusion matrix and evaluation metrics</a:t>
            </a:r>
            <a:endParaRPr sz="2000" i="0" u="none" strike="noStrike" cap="none">
              <a:solidFill>
                <a:srgbClr val="38761D"/>
              </a:solidFill>
              <a:latin typeface="Calibri"/>
              <a:ea typeface="Calibri"/>
              <a:cs typeface="Calibri"/>
              <a:sym typeface="Calibri"/>
            </a:endParaRPr>
          </a:p>
        </p:txBody>
      </p:sp>
      <p:sp>
        <p:nvSpPr>
          <p:cNvPr id="921" name="Google Shape;921;p82"/>
          <p:cNvSpPr txBox="1"/>
          <p:nvPr/>
        </p:nvSpPr>
        <p:spPr>
          <a:xfrm>
            <a:off x="439570" y="4531658"/>
            <a:ext cx="8300700" cy="1846659"/>
          </a:xfrm>
          <a:prstGeom prst="rect">
            <a:avLst/>
          </a:prstGeom>
          <a:noFill/>
          <a:ln>
            <a:noFill/>
          </a:ln>
        </p:spPr>
        <p:txBody>
          <a:bodyPr spcFirstLastPara="1" wrap="square" lIns="0" tIns="0" rIns="0" bIns="0" anchor="t" anchorCtr="0">
            <a:spAutoFit/>
          </a:bodyPr>
          <a:lstStyle/>
          <a:p>
            <a:pPr marL="514350" indent="-323850">
              <a:buClr>
                <a:schemeClr val="dk2"/>
              </a:buClr>
              <a:buSzPts val="2000"/>
              <a:buFont typeface="Calibri"/>
              <a:buChar char="✔"/>
            </a:pPr>
            <a:r>
              <a:rPr lang="en-US" sz="2000" i="0" u="none" strike="noStrike" cap="none">
                <a:solidFill>
                  <a:schemeClr val="dk2"/>
                </a:solidFill>
                <a:latin typeface="Calibri"/>
                <a:ea typeface="Calibri"/>
                <a:cs typeface="Calibri"/>
                <a:sym typeface="Calibri"/>
              </a:rPr>
              <a:t>Add batch normalizations in the first two FC layers before sigmoid activation function  </a:t>
            </a:r>
            <a:r>
              <a:rPr lang="en-US" sz="2000">
                <a:solidFill>
                  <a:srgbClr val="FF0000"/>
                </a:solidFill>
              </a:rPr>
              <a:t>(architecture  4)</a:t>
            </a:r>
          </a:p>
          <a:p>
            <a:pPr marL="971550" marR="0" lvl="1" indent="-323850" algn="l" rtl="0">
              <a:lnSpc>
                <a:spcPct val="100000"/>
              </a:lnSpc>
              <a:spcBef>
                <a:spcPts val="0"/>
              </a:spcBef>
              <a:spcAft>
                <a:spcPts val="0"/>
              </a:spcAft>
              <a:buClr>
                <a:schemeClr val="dk2"/>
              </a:buClr>
              <a:buSzPts val="2000"/>
              <a:buFont typeface="Calibri"/>
              <a:buChar char="✔"/>
            </a:pPr>
            <a:r>
              <a:rPr lang="en-US" sz="2000" i="0" u="none" strike="noStrike" cap="none">
                <a:solidFill>
                  <a:schemeClr val="dk2"/>
                </a:solidFill>
                <a:latin typeface="Calibri"/>
                <a:ea typeface="Calibri"/>
                <a:cs typeface="Calibri"/>
                <a:sym typeface="Calibri"/>
              </a:rPr>
              <a:t>For each of the fc layers (just before the sigmoid)</a:t>
            </a:r>
            <a:endParaRPr sz="2000">
              <a:solidFill>
                <a:schemeClr val="dk2"/>
              </a:solidFill>
              <a:latin typeface="Calibri"/>
              <a:ea typeface="Calibri"/>
              <a:cs typeface="Calibri"/>
              <a:sym typeface="Calibri"/>
            </a:endParaRPr>
          </a:p>
          <a:p>
            <a:pPr marL="971550" marR="0" lvl="1" indent="-323850" algn="l" rtl="0">
              <a:lnSpc>
                <a:spcPct val="100000"/>
              </a:lnSpc>
              <a:spcBef>
                <a:spcPts val="0"/>
              </a:spcBef>
              <a:spcAft>
                <a:spcPts val="0"/>
              </a:spcAft>
              <a:buClr>
                <a:schemeClr val="dk2"/>
              </a:buClr>
              <a:buSzPts val="2000"/>
              <a:buFont typeface="Calibri"/>
              <a:buChar char="✔"/>
            </a:pPr>
            <a:r>
              <a:rPr lang="en-US" sz="2000" i="0" u="none" strike="noStrike" cap="none">
                <a:solidFill>
                  <a:schemeClr val="dk2"/>
                </a:solidFill>
                <a:latin typeface="Calibri"/>
                <a:ea typeface="Calibri"/>
                <a:cs typeface="Calibri"/>
                <a:sym typeface="Calibri"/>
              </a:rPr>
              <a:t>Run your code</a:t>
            </a:r>
            <a:endParaRPr sz="2000">
              <a:solidFill>
                <a:schemeClr val="dk2"/>
              </a:solidFill>
              <a:latin typeface="Calibri"/>
              <a:ea typeface="Calibri"/>
              <a:cs typeface="Calibri"/>
              <a:sym typeface="Calibri"/>
            </a:endParaRPr>
          </a:p>
          <a:p>
            <a:pPr marL="971550" marR="0" lvl="1" indent="-323850" algn="l" rtl="0">
              <a:lnSpc>
                <a:spcPct val="100000"/>
              </a:lnSpc>
              <a:spcBef>
                <a:spcPts val="0"/>
              </a:spcBef>
              <a:spcAft>
                <a:spcPts val="0"/>
              </a:spcAft>
              <a:buClr>
                <a:schemeClr val="dk2"/>
              </a:buClr>
              <a:buSzPts val="2000"/>
              <a:buFont typeface="Calibri"/>
              <a:buChar char="✔"/>
            </a:pPr>
            <a:r>
              <a:rPr lang="en-US" sz="2000" i="0" u="none" strike="noStrike" cap="none">
                <a:solidFill>
                  <a:schemeClr val="dk2"/>
                </a:solidFill>
                <a:latin typeface="Calibri"/>
                <a:ea typeface="Calibri"/>
                <a:cs typeface="Calibri"/>
                <a:sym typeface="Calibri"/>
              </a:rPr>
              <a:t>Produce the train and validation loss curves</a:t>
            </a:r>
            <a:endParaRPr sz="2000">
              <a:solidFill>
                <a:schemeClr val="dk2"/>
              </a:solidFill>
              <a:latin typeface="Calibri"/>
              <a:ea typeface="Calibri"/>
              <a:cs typeface="Calibri"/>
              <a:sym typeface="Calibri"/>
            </a:endParaRPr>
          </a:p>
          <a:p>
            <a:pPr marL="971550" marR="0" lvl="1" indent="-323850" algn="l" rtl="0">
              <a:lnSpc>
                <a:spcPct val="100000"/>
              </a:lnSpc>
              <a:spcBef>
                <a:spcPts val="0"/>
              </a:spcBef>
              <a:spcAft>
                <a:spcPts val="0"/>
              </a:spcAft>
              <a:buClr>
                <a:schemeClr val="dk2"/>
              </a:buClr>
              <a:buSzPts val="2000"/>
              <a:buFont typeface="Calibri"/>
              <a:buChar char="✔"/>
            </a:pPr>
            <a:r>
              <a:rPr lang="en-US" sz="2000" i="0" u="none" strike="noStrike" cap="none">
                <a:solidFill>
                  <a:schemeClr val="dk2"/>
                </a:solidFill>
                <a:latin typeface="Calibri"/>
                <a:ea typeface="Calibri"/>
                <a:cs typeface="Calibri"/>
                <a:sym typeface="Calibri"/>
              </a:rPr>
              <a:t>Test and produce your confusion matrix and evaluation metrics</a:t>
            </a:r>
            <a:endParaRPr sz="2000" i="0" u="none" strike="noStrike" cap="none">
              <a:solidFill>
                <a:schemeClr val="dk2"/>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6381-6B41-402F-A8AC-F60BC74172D8}"/>
              </a:ext>
            </a:extLst>
          </p:cNvPr>
          <p:cNvSpPr>
            <a:spLocks noGrp="1"/>
          </p:cNvSpPr>
          <p:nvPr>
            <p:ph type="title"/>
          </p:nvPr>
        </p:nvSpPr>
        <p:spPr/>
        <p:txBody>
          <a:bodyPr/>
          <a:lstStyle/>
          <a:p>
            <a:r>
              <a:rPr lang="en-US" b="1"/>
              <a:t>TODO Task 3</a:t>
            </a:r>
            <a:endParaRPr lang="en-US"/>
          </a:p>
        </p:txBody>
      </p:sp>
      <p:sp>
        <p:nvSpPr>
          <p:cNvPr id="3" name="Text Placeholder 2">
            <a:extLst>
              <a:ext uri="{FF2B5EF4-FFF2-40B4-BE49-F238E27FC236}">
                <a16:creationId xmlns:a16="http://schemas.microsoft.com/office/drawing/2014/main" id="{B14B59D5-DEE9-4F6E-9935-1E376CC548FC}"/>
              </a:ext>
            </a:extLst>
          </p:cNvPr>
          <p:cNvSpPr>
            <a:spLocks noGrp="1"/>
          </p:cNvSpPr>
          <p:nvPr>
            <p:ph type="body" idx="1"/>
          </p:nvPr>
        </p:nvSpPr>
        <p:spPr>
          <a:xfrm>
            <a:off x="421640" y="1437384"/>
            <a:ext cx="8300700" cy="1661993"/>
          </a:xfrm>
        </p:spPr>
        <p:txBody>
          <a:bodyPr/>
          <a:lstStyle/>
          <a:p>
            <a:r>
              <a:rPr lang="en-US"/>
              <a:t>Create a table to compare your results  for four architecture</a:t>
            </a:r>
          </a:p>
          <a:p>
            <a:pPr marL="971550" lvl="1" indent="-285750">
              <a:buFont typeface="Arial" panose="020B0604020202020204" pitchFamily="34" charset="0"/>
              <a:buChar char="•"/>
            </a:pPr>
            <a:r>
              <a:rPr lang="en-US">
                <a:solidFill>
                  <a:schemeClr val="tx1"/>
                </a:solidFill>
              </a:rPr>
              <a:t>Original CNN  (architecture  1)</a:t>
            </a:r>
          </a:p>
          <a:p>
            <a:pPr marL="971550" lvl="1" indent="-285750">
              <a:buFont typeface="Arial" panose="020B0604020202020204" pitchFamily="34" charset="0"/>
              <a:buChar char="•"/>
            </a:pPr>
            <a:r>
              <a:rPr lang="en-US">
                <a:solidFill>
                  <a:schemeClr val="tx1"/>
                </a:solidFill>
              </a:rPr>
              <a:t>CNN with sigmoid (architecture  2) </a:t>
            </a:r>
          </a:p>
          <a:p>
            <a:pPr marL="971550" lvl="1" indent="-285750">
              <a:buFont typeface="Arial" panose="020B0604020202020204" pitchFamily="34" charset="0"/>
              <a:buChar char="•"/>
            </a:pPr>
            <a:r>
              <a:rPr lang="en-US">
                <a:solidFill>
                  <a:schemeClr val="tx1"/>
                </a:solidFill>
              </a:rPr>
              <a:t>CNN with sigmoid and one extra conv + </a:t>
            </a:r>
            <a:r>
              <a:rPr lang="en-US" err="1">
                <a:solidFill>
                  <a:schemeClr val="tx1"/>
                </a:solidFill>
              </a:rPr>
              <a:t>relu</a:t>
            </a:r>
            <a:r>
              <a:rPr lang="en-US">
                <a:solidFill>
                  <a:schemeClr val="tx1"/>
                </a:solidFill>
              </a:rPr>
              <a:t> layer (architecture  3) </a:t>
            </a:r>
          </a:p>
          <a:p>
            <a:pPr marL="971550" lvl="1" indent="-285750">
              <a:buFont typeface="Arial" panose="020B0604020202020204" pitchFamily="34" charset="0"/>
              <a:buChar char="•"/>
            </a:pPr>
            <a:r>
              <a:rPr lang="en-US">
                <a:solidFill>
                  <a:schemeClr val="tx1"/>
                </a:solidFill>
              </a:rPr>
              <a:t>Architecture  3 With BN layers (architecture   4)</a:t>
            </a:r>
          </a:p>
          <a:p>
            <a:pPr marL="571500" indent="-342900">
              <a:buAutoNum type="arabicPeriod" startAt="3"/>
            </a:pPr>
            <a:endParaRPr lang="en-US"/>
          </a:p>
        </p:txBody>
      </p:sp>
    </p:spTree>
    <p:extLst>
      <p:ext uri="{BB962C8B-B14F-4D97-AF65-F5344CB8AC3E}">
        <p14:creationId xmlns:p14="http://schemas.microsoft.com/office/powerpoint/2010/main" val="3381284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6903-6C32-49A8-BED1-4C4A0DFA06DF}"/>
              </a:ext>
            </a:extLst>
          </p:cNvPr>
          <p:cNvSpPr>
            <a:spLocks noGrp="1"/>
          </p:cNvSpPr>
          <p:nvPr>
            <p:ph type="title"/>
          </p:nvPr>
        </p:nvSpPr>
        <p:spPr/>
        <p:txBody>
          <a:bodyPr/>
          <a:lstStyle/>
          <a:p>
            <a:r>
              <a:rPr lang="en-US"/>
              <a:t>Weight Initialization</a:t>
            </a:r>
          </a:p>
        </p:txBody>
      </p:sp>
      <p:sp>
        <p:nvSpPr>
          <p:cNvPr id="3" name="Text Placeholder 2">
            <a:extLst>
              <a:ext uri="{FF2B5EF4-FFF2-40B4-BE49-F238E27FC236}">
                <a16:creationId xmlns:a16="http://schemas.microsoft.com/office/drawing/2014/main" id="{4C7697B4-6F09-4637-BF49-2C08C23F61E5}"/>
              </a:ext>
            </a:extLst>
          </p:cNvPr>
          <p:cNvSpPr>
            <a:spLocks noGrp="1"/>
          </p:cNvSpPr>
          <p:nvPr>
            <p:ph type="body" idx="1"/>
          </p:nvPr>
        </p:nvSpPr>
        <p:spPr>
          <a:xfrm>
            <a:off x="421640" y="1437384"/>
            <a:ext cx="8300700" cy="830997"/>
          </a:xfrm>
        </p:spPr>
        <p:txBody>
          <a:bodyPr/>
          <a:lstStyle/>
          <a:p>
            <a:r>
              <a:rPr lang="en-US"/>
              <a:t>Random Initialization</a:t>
            </a:r>
          </a:p>
          <a:p>
            <a:r>
              <a:rPr lang="en-US"/>
              <a:t>Xavier Initialization [</a:t>
            </a:r>
            <a:r>
              <a:rPr lang="en-US" err="1"/>
              <a:t>Glorot</a:t>
            </a:r>
            <a:r>
              <a:rPr lang="en-US"/>
              <a:t> et al., 2010]</a:t>
            </a:r>
          </a:p>
          <a:p>
            <a:r>
              <a:rPr lang="en-US"/>
              <a:t>	- Reasonable initialization</a:t>
            </a:r>
          </a:p>
        </p:txBody>
      </p:sp>
    </p:spTree>
    <p:extLst>
      <p:ext uri="{BB962C8B-B14F-4D97-AF65-F5344CB8AC3E}">
        <p14:creationId xmlns:p14="http://schemas.microsoft.com/office/powerpoint/2010/main" val="7720285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5184-BE04-4A93-952A-3CC5841EB568}"/>
              </a:ext>
            </a:extLst>
          </p:cNvPr>
          <p:cNvSpPr>
            <a:spLocks noGrp="1"/>
          </p:cNvSpPr>
          <p:nvPr>
            <p:ph type="title"/>
          </p:nvPr>
        </p:nvSpPr>
        <p:spPr>
          <a:xfrm>
            <a:off x="2410174" y="82550"/>
            <a:ext cx="4811719" cy="1231106"/>
          </a:xfrm>
        </p:spPr>
        <p:txBody>
          <a:bodyPr/>
          <a:lstStyle/>
          <a:p>
            <a:pPr algn="ctr"/>
            <a:r>
              <a:rPr lang="en-US"/>
              <a:t>Random Initialization</a:t>
            </a:r>
            <a:br>
              <a:rPr lang="en-US"/>
            </a:br>
            <a:endParaRPr lang="en-US"/>
          </a:p>
        </p:txBody>
      </p:sp>
      <p:sp>
        <p:nvSpPr>
          <p:cNvPr id="3" name="Text Placeholder 2">
            <a:extLst>
              <a:ext uri="{FF2B5EF4-FFF2-40B4-BE49-F238E27FC236}">
                <a16:creationId xmlns:a16="http://schemas.microsoft.com/office/drawing/2014/main" id="{93540630-5B14-4933-A32C-D314B67626A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00D08DE-0247-4C80-9E00-B28FEA960129}"/>
              </a:ext>
            </a:extLst>
          </p:cNvPr>
          <p:cNvPicPr>
            <a:picLocks noChangeAspect="1"/>
          </p:cNvPicPr>
          <p:nvPr/>
        </p:nvPicPr>
        <p:blipFill>
          <a:blip r:embed="rId2"/>
          <a:stretch>
            <a:fillRect/>
          </a:stretch>
        </p:blipFill>
        <p:spPr>
          <a:xfrm>
            <a:off x="166072" y="1114102"/>
            <a:ext cx="8811855" cy="4629796"/>
          </a:xfrm>
          <a:prstGeom prst="rect">
            <a:avLst/>
          </a:prstGeom>
        </p:spPr>
      </p:pic>
    </p:spTree>
    <p:extLst>
      <p:ext uri="{BB962C8B-B14F-4D97-AF65-F5344CB8AC3E}">
        <p14:creationId xmlns:p14="http://schemas.microsoft.com/office/powerpoint/2010/main" val="1849632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1B44-10A8-4EDC-AD44-2D9DDB38879E}"/>
              </a:ext>
            </a:extLst>
          </p:cNvPr>
          <p:cNvSpPr>
            <a:spLocks noGrp="1"/>
          </p:cNvSpPr>
          <p:nvPr>
            <p:ph type="title"/>
          </p:nvPr>
        </p:nvSpPr>
        <p:spPr>
          <a:xfrm>
            <a:off x="2410175" y="82550"/>
            <a:ext cx="4323600" cy="615553"/>
          </a:xfrm>
        </p:spPr>
        <p:txBody>
          <a:bodyPr/>
          <a:lstStyle/>
          <a:p>
            <a:r>
              <a:rPr lang="en-US"/>
              <a:t>Xavier Initialization</a:t>
            </a:r>
          </a:p>
        </p:txBody>
      </p:sp>
      <p:sp>
        <p:nvSpPr>
          <p:cNvPr id="3" name="Text Placeholder 2">
            <a:extLst>
              <a:ext uri="{FF2B5EF4-FFF2-40B4-BE49-F238E27FC236}">
                <a16:creationId xmlns:a16="http://schemas.microsoft.com/office/drawing/2014/main" id="{30F461AF-23A7-49B1-9A26-4E1A1FB6017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7967D98-2CD3-44B3-BFF0-E402D1F352FA}"/>
              </a:ext>
            </a:extLst>
          </p:cNvPr>
          <p:cNvPicPr>
            <a:picLocks noChangeAspect="1"/>
          </p:cNvPicPr>
          <p:nvPr/>
        </p:nvPicPr>
        <p:blipFill>
          <a:blip r:embed="rId2"/>
          <a:stretch>
            <a:fillRect/>
          </a:stretch>
        </p:blipFill>
        <p:spPr>
          <a:xfrm>
            <a:off x="0" y="957146"/>
            <a:ext cx="9144000" cy="4943707"/>
          </a:xfrm>
          <a:prstGeom prst="rect">
            <a:avLst/>
          </a:prstGeom>
        </p:spPr>
      </p:pic>
    </p:spTree>
    <p:extLst>
      <p:ext uri="{BB962C8B-B14F-4D97-AF65-F5344CB8AC3E}">
        <p14:creationId xmlns:p14="http://schemas.microsoft.com/office/powerpoint/2010/main" val="576398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22DC-B47B-48CB-8E72-5AB534B7C23D}"/>
              </a:ext>
            </a:extLst>
          </p:cNvPr>
          <p:cNvSpPr>
            <a:spLocks noGrp="1"/>
          </p:cNvSpPr>
          <p:nvPr>
            <p:ph type="title"/>
          </p:nvPr>
        </p:nvSpPr>
        <p:spPr/>
        <p:txBody>
          <a:bodyPr/>
          <a:lstStyle/>
          <a:p>
            <a:r>
              <a:rPr lang="en-US"/>
              <a:t>Learning rate decay</a:t>
            </a:r>
          </a:p>
        </p:txBody>
      </p:sp>
      <p:sp>
        <p:nvSpPr>
          <p:cNvPr id="3" name="Text Placeholder 2">
            <a:extLst>
              <a:ext uri="{FF2B5EF4-FFF2-40B4-BE49-F238E27FC236}">
                <a16:creationId xmlns:a16="http://schemas.microsoft.com/office/drawing/2014/main" id="{188D5390-33EB-49FA-B1CE-88916EB5F2C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8088221-17AB-48E2-8567-07D566A99A52}"/>
              </a:ext>
            </a:extLst>
          </p:cNvPr>
          <p:cNvPicPr>
            <a:picLocks noChangeAspect="1"/>
          </p:cNvPicPr>
          <p:nvPr/>
        </p:nvPicPr>
        <p:blipFill>
          <a:blip r:embed="rId2"/>
          <a:stretch>
            <a:fillRect/>
          </a:stretch>
        </p:blipFill>
        <p:spPr>
          <a:xfrm>
            <a:off x="266099" y="1814287"/>
            <a:ext cx="8611802" cy="3229426"/>
          </a:xfrm>
          <a:prstGeom prst="rect">
            <a:avLst/>
          </a:prstGeom>
        </p:spPr>
      </p:pic>
    </p:spTree>
    <p:extLst>
      <p:ext uri="{BB962C8B-B14F-4D97-AF65-F5344CB8AC3E}">
        <p14:creationId xmlns:p14="http://schemas.microsoft.com/office/powerpoint/2010/main" val="3729983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521B-E838-4B65-8737-8E0C3019EDD7}"/>
              </a:ext>
            </a:extLst>
          </p:cNvPr>
          <p:cNvSpPr>
            <a:spLocks noGrp="1"/>
          </p:cNvSpPr>
          <p:nvPr>
            <p:ph type="title"/>
          </p:nvPr>
        </p:nvSpPr>
        <p:spPr/>
        <p:txBody>
          <a:bodyPr/>
          <a:lstStyle/>
          <a:p>
            <a:r>
              <a:rPr lang="en-US"/>
              <a:t>Learning rate decay</a:t>
            </a:r>
          </a:p>
        </p:txBody>
      </p:sp>
      <p:sp>
        <p:nvSpPr>
          <p:cNvPr id="3" name="Text Placeholder 2">
            <a:extLst>
              <a:ext uri="{FF2B5EF4-FFF2-40B4-BE49-F238E27FC236}">
                <a16:creationId xmlns:a16="http://schemas.microsoft.com/office/drawing/2014/main" id="{CBB78CA7-38A5-495D-8305-9066A550FB19}"/>
              </a:ext>
            </a:extLst>
          </p:cNvPr>
          <p:cNvSpPr>
            <a:spLocks noGrp="1"/>
          </p:cNvSpPr>
          <p:nvPr>
            <p:ph type="body" idx="1"/>
          </p:nvPr>
        </p:nvSpPr>
        <p:spPr>
          <a:xfrm>
            <a:off x="421640" y="1437384"/>
            <a:ext cx="8300700" cy="276999"/>
          </a:xfrm>
        </p:spPr>
        <p:txBody>
          <a:bodyPr/>
          <a:lstStyle/>
          <a:p>
            <a:endParaRPr lang="en-US"/>
          </a:p>
        </p:txBody>
      </p:sp>
      <p:pic>
        <p:nvPicPr>
          <p:cNvPr id="5" name="Picture 4">
            <a:extLst>
              <a:ext uri="{FF2B5EF4-FFF2-40B4-BE49-F238E27FC236}">
                <a16:creationId xmlns:a16="http://schemas.microsoft.com/office/drawing/2014/main" id="{11AA5013-5B14-4A80-8026-25B1AA61EF9F}"/>
              </a:ext>
            </a:extLst>
          </p:cNvPr>
          <p:cNvPicPr>
            <a:picLocks noChangeAspect="1"/>
          </p:cNvPicPr>
          <p:nvPr/>
        </p:nvPicPr>
        <p:blipFill>
          <a:blip r:embed="rId2"/>
          <a:stretch>
            <a:fillRect/>
          </a:stretch>
        </p:blipFill>
        <p:spPr>
          <a:xfrm>
            <a:off x="493617" y="1789028"/>
            <a:ext cx="5196016" cy="2940133"/>
          </a:xfrm>
          <a:prstGeom prst="rect">
            <a:avLst/>
          </a:prstGeom>
        </p:spPr>
      </p:pic>
    </p:spTree>
    <p:extLst>
      <p:ext uri="{BB962C8B-B14F-4D97-AF65-F5344CB8AC3E}">
        <p14:creationId xmlns:p14="http://schemas.microsoft.com/office/powerpoint/2010/main" val="276620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35"/>
          <p:cNvPicPr preferRelativeResize="0"/>
          <p:nvPr/>
        </p:nvPicPr>
        <p:blipFill rotWithShape="1">
          <a:blip r:embed="rId3">
            <a:alphaModFix/>
          </a:blip>
          <a:srcRect/>
          <a:stretch/>
        </p:blipFill>
        <p:spPr>
          <a:xfrm>
            <a:off x="80683" y="1858215"/>
            <a:ext cx="8892987" cy="4382973"/>
          </a:xfrm>
          <a:prstGeom prst="rect">
            <a:avLst/>
          </a:prstGeom>
          <a:noFill/>
          <a:ln>
            <a:noFill/>
          </a:ln>
        </p:spPr>
      </p:pic>
      <p:sp>
        <p:nvSpPr>
          <p:cNvPr id="91" name="Google Shape;91;p35"/>
          <p:cNvSpPr/>
          <p:nvPr/>
        </p:nvSpPr>
        <p:spPr>
          <a:xfrm>
            <a:off x="323348" y="4921624"/>
            <a:ext cx="8192788" cy="30051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 name="Google Shape;92;p35"/>
          <p:cNvSpPr txBox="1">
            <a:spLocks noGrp="1"/>
          </p:cNvSpPr>
          <p:nvPr>
            <p:ph type="title"/>
          </p:nvPr>
        </p:nvSpPr>
        <p:spPr>
          <a:xfrm>
            <a:off x="2562575" y="82550"/>
            <a:ext cx="40635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Visual Recognition</a:t>
            </a:r>
            <a:endParaRPr b="1"/>
          </a:p>
        </p:txBody>
      </p:sp>
      <p:sp>
        <p:nvSpPr>
          <p:cNvPr id="93" name="Google Shape;93;p35"/>
          <p:cNvSpPr txBox="1">
            <a:spLocks noGrp="1"/>
          </p:cNvSpPr>
          <p:nvPr>
            <p:ph type="body" idx="1"/>
          </p:nvPr>
        </p:nvSpPr>
        <p:spPr>
          <a:xfrm>
            <a:off x="421640" y="1132584"/>
            <a:ext cx="8300700" cy="400200"/>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0"/>
              </a:spcBef>
              <a:spcAft>
                <a:spcPts val="0"/>
              </a:spcAft>
              <a:buSzPts val="1400"/>
              <a:buNone/>
            </a:pPr>
            <a:r>
              <a:rPr lang="en-US" sz="2600" b="1"/>
              <a:t>Image Classification</a:t>
            </a:r>
            <a:endParaRPr sz="2600" b="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1C9AB-04A1-43A1-8537-DD7A058F4B3A}"/>
              </a:ext>
            </a:extLst>
          </p:cNvPr>
          <p:cNvSpPr>
            <a:spLocks noGrp="1"/>
          </p:cNvSpPr>
          <p:nvPr>
            <p:ph type="title"/>
          </p:nvPr>
        </p:nvSpPr>
        <p:spPr>
          <a:xfrm>
            <a:off x="503852" y="82550"/>
            <a:ext cx="8218487" cy="615553"/>
          </a:xfrm>
        </p:spPr>
        <p:txBody>
          <a:bodyPr/>
          <a:lstStyle/>
          <a:p>
            <a:pPr algn="ctr"/>
            <a:r>
              <a:rPr lang="en-US"/>
              <a:t>Learning Rate Decay: Linear Warmup</a:t>
            </a:r>
          </a:p>
        </p:txBody>
      </p:sp>
      <p:sp>
        <p:nvSpPr>
          <p:cNvPr id="3" name="Text Placeholder 2">
            <a:extLst>
              <a:ext uri="{FF2B5EF4-FFF2-40B4-BE49-F238E27FC236}">
                <a16:creationId xmlns:a16="http://schemas.microsoft.com/office/drawing/2014/main" id="{47468BF9-0D80-4F87-9F19-C772E75A449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17A3D22-BA2B-43EB-85A5-094C8243FD95}"/>
              </a:ext>
            </a:extLst>
          </p:cNvPr>
          <p:cNvPicPr>
            <a:picLocks noChangeAspect="1"/>
          </p:cNvPicPr>
          <p:nvPr/>
        </p:nvPicPr>
        <p:blipFill>
          <a:blip r:embed="rId2"/>
          <a:stretch>
            <a:fillRect/>
          </a:stretch>
        </p:blipFill>
        <p:spPr>
          <a:xfrm>
            <a:off x="308967" y="1876208"/>
            <a:ext cx="8526065" cy="3105583"/>
          </a:xfrm>
          <a:prstGeom prst="rect">
            <a:avLst/>
          </a:prstGeom>
        </p:spPr>
      </p:pic>
      <p:sp>
        <p:nvSpPr>
          <p:cNvPr id="7" name="TextBox 6">
            <a:extLst>
              <a:ext uri="{FF2B5EF4-FFF2-40B4-BE49-F238E27FC236}">
                <a16:creationId xmlns:a16="http://schemas.microsoft.com/office/drawing/2014/main" id="{CA66ACE7-A0F2-4D3B-9900-ECB103D20A5F}"/>
              </a:ext>
            </a:extLst>
          </p:cNvPr>
          <p:cNvSpPr txBox="1"/>
          <p:nvPr/>
        </p:nvSpPr>
        <p:spPr>
          <a:xfrm>
            <a:off x="308947" y="5588050"/>
            <a:ext cx="8413391" cy="276999"/>
          </a:xfrm>
          <a:prstGeom prst="rect">
            <a:avLst/>
          </a:prstGeom>
          <a:noFill/>
        </p:spPr>
        <p:txBody>
          <a:bodyPr wrap="square">
            <a:spAutoFit/>
          </a:bodyPr>
          <a:lstStyle/>
          <a:p>
            <a:r>
              <a:rPr lang="en-US" sz="1200"/>
              <a:t>Goyal et al, “Accurate, Large Minibatch SGD: Training ImageNet in 1 Hour”, </a:t>
            </a:r>
            <a:r>
              <a:rPr lang="en-US" sz="1200" err="1"/>
              <a:t>arXiv</a:t>
            </a:r>
            <a:r>
              <a:rPr lang="en-US" sz="1200"/>
              <a:t> 2017 </a:t>
            </a:r>
          </a:p>
        </p:txBody>
      </p:sp>
    </p:spTree>
    <p:extLst>
      <p:ext uri="{BB962C8B-B14F-4D97-AF65-F5344CB8AC3E}">
        <p14:creationId xmlns:p14="http://schemas.microsoft.com/office/powerpoint/2010/main" val="2884130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5789F-7B2C-4A48-9BEE-979493647FF5}"/>
              </a:ext>
            </a:extLst>
          </p:cNvPr>
          <p:cNvSpPr>
            <a:spLocks noGrp="1"/>
          </p:cNvSpPr>
          <p:nvPr>
            <p:ph type="title"/>
          </p:nvPr>
        </p:nvSpPr>
        <p:spPr>
          <a:xfrm>
            <a:off x="1007706" y="82550"/>
            <a:ext cx="7371184" cy="1231106"/>
          </a:xfrm>
        </p:spPr>
        <p:txBody>
          <a:bodyPr/>
          <a:lstStyle/>
          <a:p>
            <a:r>
              <a:rPr lang="en-US"/>
              <a:t>Regularization: Add term to loss</a:t>
            </a:r>
          </a:p>
        </p:txBody>
      </p:sp>
      <p:sp>
        <p:nvSpPr>
          <p:cNvPr id="3" name="Text Placeholder 2">
            <a:extLst>
              <a:ext uri="{FF2B5EF4-FFF2-40B4-BE49-F238E27FC236}">
                <a16:creationId xmlns:a16="http://schemas.microsoft.com/office/drawing/2014/main" id="{461A3AB0-F366-4756-AA8C-546EB1ED138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E4F4521-7066-443A-A5AB-1392132D2BE9}"/>
              </a:ext>
            </a:extLst>
          </p:cNvPr>
          <p:cNvPicPr>
            <a:picLocks noChangeAspect="1"/>
          </p:cNvPicPr>
          <p:nvPr/>
        </p:nvPicPr>
        <p:blipFill>
          <a:blip r:embed="rId2"/>
          <a:stretch>
            <a:fillRect/>
          </a:stretch>
        </p:blipFill>
        <p:spPr>
          <a:xfrm>
            <a:off x="185125" y="1814287"/>
            <a:ext cx="8773749" cy="3229426"/>
          </a:xfrm>
          <a:prstGeom prst="rect">
            <a:avLst/>
          </a:prstGeom>
        </p:spPr>
      </p:pic>
    </p:spTree>
    <p:extLst>
      <p:ext uri="{BB962C8B-B14F-4D97-AF65-F5344CB8AC3E}">
        <p14:creationId xmlns:p14="http://schemas.microsoft.com/office/powerpoint/2010/main" val="1889634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C391-D361-47E1-9A77-C03613E95956}"/>
              </a:ext>
            </a:extLst>
          </p:cNvPr>
          <p:cNvSpPr>
            <a:spLocks noGrp="1"/>
          </p:cNvSpPr>
          <p:nvPr>
            <p:ph type="title"/>
          </p:nvPr>
        </p:nvSpPr>
        <p:spPr>
          <a:xfrm>
            <a:off x="1567542" y="82550"/>
            <a:ext cx="6148873" cy="615553"/>
          </a:xfrm>
        </p:spPr>
        <p:txBody>
          <a:bodyPr/>
          <a:lstStyle/>
          <a:p>
            <a:pPr algn="ctr"/>
            <a:r>
              <a:rPr lang="en-US"/>
              <a:t>Regularization: Dropout</a:t>
            </a:r>
          </a:p>
        </p:txBody>
      </p:sp>
      <p:sp>
        <p:nvSpPr>
          <p:cNvPr id="3" name="Text Placeholder 2">
            <a:extLst>
              <a:ext uri="{FF2B5EF4-FFF2-40B4-BE49-F238E27FC236}">
                <a16:creationId xmlns:a16="http://schemas.microsoft.com/office/drawing/2014/main" id="{C972D55F-DE58-4FEA-94C8-D15648E69C5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436B643-2B41-470B-89C7-F5007A1B9E47}"/>
              </a:ext>
            </a:extLst>
          </p:cNvPr>
          <p:cNvPicPr>
            <a:picLocks noChangeAspect="1"/>
          </p:cNvPicPr>
          <p:nvPr/>
        </p:nvPicPr>
        <p:blipFill>
          <a:blip r:embed="rId2"/>
          <a:stretch>
            <a:fillRect/>
          </a:stretch>
        </p:blipFill>
        <p:spPr>
          <a:xfrm>
            <a:off x="232757" y="1437997"/>
            <a:ext cx="8678486" cy="3982006"/>
          </a:xfrm>
          <a:prstGeom prst="rect">
            <a:avLst/>
          </a:prstGeom>
        </p:spPr>
      </p:pic>
    </p:spTree>
    <p:extLst>
      <p:ext uri="{BB962C8B-B14F-4D97-AF65-F5344CB8AC3E}">
        <p14:creationId xmlns:p14="http://schemas.microsoft.com/office/powerpoint/2010/main" val="589244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91CE-FB50-4F4C-81C5-B399F305FA69}"/>
              </a:ext>
            </a:extLst>
          </p:cNvPr>
          <p:cNvSpPr>
            <a:spLocks noGrp="1"/>
          </p:cNvSpPr>
          <p:nvPr>
            <p:ph type="title"/>
          </p:nvPr>
        </p:nvSpPr>
        <p:spPr>
          <a:xfrm>
            <a:off x="1268963" y="82550"/>
            <a:ext cx="6270172" cy="615553"/>
          </a:xfrm>
        </p:spPr>
        <p:txBody>
          <a:bodyPr/>
          <a:lstStyle/>
          <a:p>
            <a:pPr algn="ctr"/>
            <a:r>
              <a:rPr lang="en-US"/>
              <a:t>Regularization: Dropout</a:t>
            </a:r>
          </a:p>
        </p:txBody>
      </p:sp>
      <p:sp>
        <p:nvSpPr>
          <p:cNvPr id="3" name="Text Placeholder 2">
            <a:extLst>
              <a:ext uri="{FF2B5EF4-FFF2-40B4-BE49-F238E27FC236}">
                <a16:creationId xmlns:a16="http://schemas.microsoft.com/office/drawing/2014/main" id="{28A4F907-BED2-4FC7-BB8A-950BB3C2EFA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D1778D1-A531-433B-B65A-360582192520}"/>
              </a:ext>
            </a:extLst>
          </p:cNvPr>
          <p:cNvPicPr>
            <a:picLocks noChangeAspect="1"/>
          </p:cNvPicPr>
          <p:nvPr/>
        </p:nvPicPr>
        <p:blipFill>
          <a:blip r:embed="rId2"/>
          <a:stretch>
            <a:fillRect/>
          </a:stretch>
        </p:blipFill>
        <p:spPr>
          <a:xfrm>
            <a:off x="99388" y="1561839"/>
            <a:ext cx="8945223" cy="3734321"/>
          </a:xfrm>
          <a:prstGeom prst="rect">
            <a:avLst/>
          </a:prstGeom>
        </p:spPr>
      </p:pic>
    </p:spTree>
    <p:extLst>
      <p:ext uri="{BB962C8B-B14F-4D97-AF65-F5344CB8AC3E}">
        <p14:creationId xmlns:p14="http://schemas.microsoft.com/office/powerpoint/2010/main" val="1858208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1F801-3A3D-42EE-80DA-A581F38C4516}"/>
              </a:ext>
            </a:extLst>
          </p:cNvPr>
          <p:cNvSpPr>
            <a:spLocks noGrp="1"/>
          </p:cNvSpPr>
          <p:nvPr>
            <p:ph type="title"/>
          </p:nvPr>
        </p:nvSpPr>
        <p:spPr/>
        <p:txBody>
          <a:bodyPr/>
          <a:lstStyle/>
          <a:p>
            <a:pPr algn="ctr"/>
            <a:r>
              <a:rPr lang="en-US"/>
              <a:t>Data Augmentation</a:t>
            </a:r>
          </a:p>
        </p:txBody>
      </p:sp>
      <p:sp>
        <p:nvSpPr>
          <p:cNvPr id="3" name="Text Placeholder 2">
            <a:extLst>
              <a:ext uri="{FF2B5EF4-FFF2-40B4-BE49-F238E27FC236}">
                <a16:creationId xmlns:a16="http://schemas.microsoft.com/office/drawing/2014/main" id="{1246474B-BA70-4F65-8F10-A1C47E377FA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C6A9E6A-AB27-4949-A16D-6CD7590875CF}"/>
              </a:ext>
            </a:extLst>
          </p:cNvPr>
          <p:cNvPicPr>
            <a:picLocks noChangeAspect="1"/>
          </p:cNvPicPr>
          <p:nvPr/>
        </p:nvPicPr>
        <p:blipFill>
          <a:blip r:embed="rId2"/>
          <a:stretch>
            <a:fillRect/>
          </a:stretch>
        </p:blipFill>
        <p:spPr>
          <a:xfrm>
            <a:off x="303566" y="1437384"/>
            <a:ext cx="8840434" cy="3505689"/>
          </a:xfrm>
          <a:prstGeom prst="rect">
            <a:avLst/>
          </a:prstGeom>
        </p:spPr>
      </p:pic>
    </p:spTree>
    <p:extLst>
      <p:ext uri="{BB962C8B-B14F-4D97-AF65-F5344CB8AC3E}">
        <p14:creationId xmlns:p14="http://schemas.microsoft.com/office/powerpoint/2010/main" val="7426908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9382-B83E-4672-8DEA-530ECB992493}"/>
              </a:ext>
            </a:extLst>
          </p:cNvPr>
          <p:cNvSpPr>
            <a:spLocks noGrp="1"/>
          </p:cNvSpPr>
          <p:nvPr>
            <p:ph type="title"/>
          </p:nvPr>
        </p:nvSpPr>
        <p:spPr/>
        <p:txBody>
          <a:bodyPr/>
          <a:lstStyle/>
          <a:p>
            <a:r>
              <a:rPr lang="en-US"/>
              <a:t>Data Augmentation</a:t>
            </a:r>
          </a:p>
        </p:txBody>
      </p:sp>
      <p:sp>
        <p:nvSpPr>
          <p:cNvPr id="3" name="Text Placeholder 2">
            <a:extLst>
              <a:ext uri="{FF2B5EF4-FFF2-40B4-BE49-F238E27FC236}">
                <a16:creationId xmlns:a16="http://schemas.microsoft.com/office/drawing/2014/main" id="{C7FB7EDF-480B-4B13-BF24-0EC4364C41B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F9C70E2-34AD-48AD-B80F-E3E1CD0C8A74}"/>
              </a:ext>
            </a:extLst>
          </p:cNvPr>
          <p:cNvPicPr>
            <a:picLocks noChangeAspect="1"/>
          </p:cNvPicPr>
          <p:nvPr/>
        </p:nvPicPr>
        <p:blipFill>
          <a:blip r:embed="rId2"/>
          <a:stretch>
            <a:fillRect/>
          </a:stretch>
        </p:blipFill>
        <p:spPr>
          <a:xfrm>
            <a:off x="421640" y="1437384"/>
            <a:ext cx="3464123" cy="1893645"/>
          </a:xfrm>
          <a:prstGeom prst="rect">
            <a:avLst/>
          </a:prstGeom>
        </p:spPr>
      </p:pic>
      <p:pic>
        <p:nvPicPr>
          <p:cNvPr id="7" name="Picture 6">
            <a:extLst>
              <a:ext uri="{FF2B5EF4-FFF2-40B4-BE49-F238E27FC236}">
                <a16:creationId xmlns:a16="http://schemas.microsoft.com/office/drawing/2014/main" id="{A3D76191-A499-4CA0-93AB-C855322434F3}"/>
              </a:ext>
            </a:extLst>
          </p:cNvPr>
          <p:cNvPicPr>
            <a:picLocks noChangeAspect="1"/>
          </p:cNvPicPr>
          <p:nvPr/>
        </p:nvPicPr>
        <p:blipFill>
          <a:blip r:embed="rId3"/>
          <a:stretch>
            <a:fillRect/>
          </a:stretch>
        </p:blipFill>
        <p:spPr>
          <a:xfrm>
            <a:off x="5975249" y="1437384"/>
            <a:ext cx="1321171" cy="1991616"/>
          </a:xfrm>
          <a:prstGeom prst="rect">
            <a:avLst/>
          </a:prstGeom>
        </p:spPr>
      </p:pic>
      <p:pic>
        <p:nvPicPr>
          <p:cNvPr id="9" name="Picture 8">
            <a:extLst>
              <a:ext uri="{FF2B5EF4-FFF2-40B4-BE49-F238E27FC236}">
                <a16:creationId xmlns:a16="http://schemas.microsoft.com/office/drawing/2014/main" id="{B9CE2AA6-5F05-4F9E-8957-EC22216942FD}"/>
              </a:ext>
            </a:extLst>
          </p:cNvPr>
          <p:cNvPicPr>
            <a:picLocks noChangeAspect="1"/>
          </p:cNvPicPr>
          <p:nvPr/>
        </p:nvPicPr>
        <p:blipFill>
          <a:blip r:embed="rId4"/>
          <a:stretch>
            <a:fillRect/>
          </a:stretch>
        </p:blipFill>
        <p:spPr>
          <a:xfrm>
            <a:off x="421640" y="3317033"/>
            <a:ext cx="3464123" cy="2021365"/>
          </a:xfrm>
          <a:prstGeom prst="rect">
            <a:avLst/>
          </a:prstGeom>
        </p:spPr>
      </p:pic>
    </p:spTree>
    <p:extLst>
      <p:ext uri="{BB962C8B-B14F-4D97-AF65-F5344CB8AC3E}">
        <p14:creationId xmlns:p14="http://schemas.microsoft.com/office/powerpoint/2010/main" val="1356998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93BE-1F5F-407F-945F-42AB9CF0513C}"/>
              </a:ext>
            </a:extLst>
          </p:cNvPr>
          <p:cNvSpPr>
            <a:spLocks noGrp="1"/>
          </p:cNvSpPr>
          <p:nvPr>
            <p:ph type="title"/>
          </p:nvPr>
        </p:nvSpPr>
        <p:spPr>
          <a:xfrm>
            <a:off x="1427584" y="82550"/>
            <a:ext cx="5840963" cy="615553"/>
          </a:xfrm>
        </p:spPr>
        <p:txBody>
          <a:bodyPr/>
          <a:lstStyle/>
          <a:p>
            <a:r>
              <a:rPr lang="en-US"/>
              <a:t>Choosing Hyper parameter</a:t>
            </a:r>
          </a:p>
        </p:txBody>
      </p:sp>
      <p:sp>
        <p:nvSpPr>
          <p:cNvPr id="3" name="Text Placeholder 2">
            <a:extLst>
              <a:ext uri="{FF2B5EF4-FFF2-40B4-BE49-F238E27FC236}">
                <a16:creationId xmlns:a16="http://schemas.microsoft.com/office/drawing/2014/main" id="{4ACBA296-2AF5-4AC2-BE6B-285E87773F61}"/>
              </a:ext>
            </a:extLst>
          </p:cNvPr>
          <p:cNvSpPr>
            <a:spLocks noGrp="1"/>
          </p:cNvSpPr>
          <p:nvPr>
            <p:ph type="body" idx="1"/>
          </p:nvPr>
        </p:nvSpPr>
        <p:spPr>
          <a:xfrm>
            <a:off x="421640" y="1437384"/>
            <a:ext cx="8300700" cy="1938992"/>
          </a:xfrm>
        </p:spPr>
        <p:txBody>
          <a:bodyPr/>
          <a:lstStyle/>
          <a:p>
            <a:r>
              <a:rPr lang="en-US"/>
              <a:t>Step 1: Check initial loss </a:t>
            </a:r>
          </a:p>
          <a:p>
            <a:r>
              <a:rPr lang="en-US"/>
              <a:t>Step 2: Overfit a small sample </a:t>
            </a:r>
          </a:p>
          <a:p>
            <a:r>
              <a:rPr lang="en-US"/>
              <a:t>Step 3: Find LR that makes loss go down  Use the architecture from the previous step, use all training data, turn on small weight decay, find a learning rate that makes the loss drop significantly within ~100 iterations</a:t>
            </a:r>
          </a:p>
          <a:p>
            <a:endParaRPr lang="en-US"/>
          </a:p>
          <a:p>
            <a:r>
              <a:rPr lang="en-US"/>
              <a:t>    Good learning rates to try: 1e-1, 1e-2, 1e-3, 1e-4 </a:t>
            </a:r>
          </a:p>
        </p:txBody>
      </p:sp>
    </p:spTree>
    <p:extLst>
      <p:ext uri="{BB962C8B-B14F-4D97-AF65-F5344CB8AC3E}">
        <p14:creationId xmlns:p14="http://schemas.microsoft.com/office/powerpoint/2010/main" val="41505111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96E8-1A56-4E3D-A10A-B4F86A4FD875}"/>
              </a:ext>
            </a:extLst>
          </p:cNvPr>
          <p:cNvSpPr>
            <a:spLocks noGrp="1"/>
          </p:cNvSpPr>
          <p:nvPr>
            <p:ph type="title"/>
          </p:nvPr>
        </p:nvSpPr>
        <p:spPr>
          <a:xfrm>
            <a:off x="1324946" y="82550"/>
            <a:ext cx="6484775" cy="615553"/>
          </a:xfrm>
        </p:spPr>
        <p:txBody>
          <a:bodyPr/>
          <a:lstStyle/>
          <a:p>
            <a:pPr algn="ctr"/>
            <a:r>
              <a:rPr lang="en-US"/>
              <a:t>Hyper-parameter Tuning</a:t>
            </a:r>
          </a:p>
        </p:txBody>
      </p:sp>
      <p:sp>
        <p:nvSpPr>
          <p:cNvPr id="3" name="Text Placeholder 2">
            <a:extLst>
              <a:ext uri="{FF2B5EF4-FFF2-40B4-BE49-F238E27FC236}">
                <a16:creationId xmlns:a16="http://schemas.microsoft.com/office/drawing/2014/main" id="{C913A619-DC74-4DEA-ABED-16FB118ED2D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7046B6A-48E0-4A7B-A887-764C8E9FA49E}"/>
              </a:ext>
            </a:extLst>
          </p:cNvPr>
          <p:cNvPicPr>
            <a:picLocks noChangeAspect="1"/>
          </p:cNvPicPr>
          <p:nvPr/>
        </p:nvPicPr>
        <p:blipFill>
          <a:blip r:embed="rId2"/>
          <a:stretch>
            <a:fillRect/>
          </a:stretch>
        </p:blipFill>
        <p:spPr>
          <a:xfrm>
            <a:off x="747178" y="1552313"/>
            <a:ext cx="7649643" cy="3753374"/>
          </a:xfrm>
          <a:prstGeom prst="rect">
            <a:avLst/>
          </a:prstGeom>
        </p:spPr>
      </p:pic>
    </p:spTree>
    <p:extLst>
      <p:ext uri="{BB962C8B-B14F-4D97-AF65-F5344CB8AC3E}">
        <p14:creationId xmlns:p14="http://schemas.microsoft.com/office/powerpoint/2010/main" val="2926561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82"/>
          <p:cNvSpPr txBox="1">
            <a:spLocks noGrp="1"/>
          </p:cNvSpPr>
          <p:nvPr>
            <p:ph type="title"/>
          </p:nvPr>
        </p:nvSpPr>
        <p:spPr>
          <a:xfrm>
            <a:off x="2410175" y="82550"/>
            <a:ext cx="4323600" cy="6156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t>TODO Task 4</a:t>
            </a:r>
            <a:endParaRPr b="1"/>
          </a:p>
        </p:txBody>
      </p:sp>
      <p:sp>
        <p:nvSpPr>
          <p:cNvPr id="919" name="Google Shape;919;p82"/>
          <p:cNvSpPr txBox="1">
            <a:spLocks noGrp="1"/>
          </p:cNvSpPr>
          <p:nvPr>
            <p:ph type="body" idx="1"/>
          </p:nvPr>
        </p:nvSpPr>
        <p:spPr>
          <a:xfrm>
            <a:off x="421650" y="980179"/>
            <a:ext cx="8300700" cy="2462213"/>
          </a:xfrm>
          <a:prstGeom prst="rect">
            <a:avLst/>
          </a:prstGeom>
          <a:noFill/>
          <a:ln>
            <a:noFill/>
          </a:ln>
        </p:spPr>
        <p:txBody>
          <a:bodyPr spcFirstLastPara="1" wrap="square" lIns="0" tIns="0" rIns="0" bIns="0" anchor="t" anchorCtr="0">
            <a:spAutoFit/>
          </a:bodyPr>
          <a:lstStyle/>
          <a:p>
            <a:pPr marL="514350" lvl="0" indent="-298450" algn="l" rtl="0">
              <a:lnSpc>
                <a:spcPct val="100000"/>
              </a:lnSpc>
              <a:spcBef>
                <a:spcPts val="0"/>
              </a:spcBef>
              <a:spcAft>
                <a:spcPts val="0"/>
              </a:spcAft>
              <a:buClr>
                <a:srgbClr val="FF0000"/>
              </a:buClr>
              <a:buSzPts val="1600"/>
              <a:buFont typeface="Noto Sans Symbols"/>
              <a:buChar char="✔"/>
            </a:pPr>
            <a:r>
              <a:rPr lang="en-US" sz="2000">
                <a:solidFill>
                  <a:srgbClr val="FF0000"/>
                </a:solidFill>
              </a:rPr>
              <a:t>Take the best performing architecture from the last task</a:t>
            </a:r>
          </a:p>
          <a:p>
            <a:pPr marL="514350" lvl="0" indent="-298450" algn="l" rtl="0">
              <a:lnSpc>
                <a:spcPct val="100000"/>
              </a:lnSpc>
              <a:spcBef>
                <a:spcPts val="0"/>
              </a:spcBef>
              <a:spcAft>
                <a:spcPts val="0"/>
              </a:spcAft>
              <a:buClr>
                <a:srgbClr val="FF0000"/>
              </a:buClr>
              <a:buSzPts val="1600"/>
              <a:buFont typeface="Noto Sans Symbols"/>
              <a:buChar char="✔"/>
            </a:pPr>
            <a:r>
              <a:rPr lang="en-US" sz="2000">
                <a:solidFill>
                  <a:srgbClr val="FF0000"/>
                </a:solidFill>
              </a:rPr>
              <a:t>Add dropout in the first two FC layers after the activation functions (probability: 0.5</a:t>
            </a:r>
          </a:p>
          <a:p>
            <a:pPr marL="514350" lvl="0" indent="-298450" algn="l" rtl="0">
              <a:lnSpc>
                <a:spcPct val="100000"/>
              </a:lnSpc>
              <a:spcBef>
                <a:spcPts val="0"/>
              </a:spcBef>
              <a:spcAft>
                <a:spcPts val="0"/>
              </a:spcAft>
              <a:buClr>
                <a:srgbClr val="FF0000"/>
              </a:buClr>
              <a:buSzPts val="1600"/>
              <a:buFont typeface="Noto Sans Symbols"/>
              <a:buChar char="✔"/>
            </a:pPr>
            <a:r>
              <a:rPr lang="en-US" sz="2000">
                <a:solidFill>
                  <a:srgbClr val="FF0000"/>
                </a:solidFill>
              </a:rPr>
              <a:t>Initialize your weight with Xavier</a:t>
            </a:r>
          </a:p>
          <a:p>
            <a:pPr marL="514350" lvl="0" indent="-298450" algn="l" rtl="0">
              <a:lnSpc>
                <a:spcPct val="100000"/>
              </a:lnSpc>
              <a:spcBef>
                <a:spcPts val="0"/>
              </a:spcBef>
              <a:spcAft>
                <a:spcPts val="0"/>
              </a:spcAft>
              <a:buClr>
                <a:srgbClr val="FF0000"/>
              </a:buClr>
              <a:buSzPts val="1600"/>
              <a:buFont typeface="Noto Sans Symbols"/>
              <a:buChar char="✔"/>
            </a:pPr>
            <a:r>
              <a:rPr lang="en-US" sz="2000">
                <a:solidFill>
                  <a:srgbClr val="FF0000"/>
                </a:solidFill>
              </a:rPr>
              <a:t>Hyper parameter options: </a:t>
            </a:r>
          </a:p>
          <a:p>
            <a:pPr marL="971550" lvl="1" indent="-298450">
              <a:buClr>
                <a:srgbClr val="FF0000"/>
              </a:buClr>
              <a:buSzPts val="1600"/>
              <a:buFont typeface="Noto Sans Symbols"/>
              <a:buChar char="✔"/>
            </a:pPr>
            <a:r>
              <a:rPr lang="en-US" sz="2000">
                <a:solidFill>
                  <a:srgbClr val="FF0000"/>
                </a:solidFill>
              </a:rPr>
              <a:t>Batch Size: 256, 512, 1024</a:t>
            </a:r>
          </a:p>
          <a:p>
            <a:pPr marL="971550" lvl="1" indent="-298450">
              <a:buClr>
                <a:srgbClr val="FF0000"/>
              </a:buClr>
              <a:buSzPts val="1600"/>
              <a:buFont typeface="Noto Sans Symbols"/>
              <a:buChar char="✔"/>
            </a:pPr>
            <a:r>
              <a:rPr lang="en-US" sz="2000">
                <a:solidFill>
                  <a:srgbClr val="FF0000"/>
                </a:solidFill>
              </a:rPr>
              <a:t>Learning Rate: 0.0001, 0.001</a:t>
            </a:r>
          </a:p>
          <a:p>
            <a:pPr marL="971550" lvl="1" indent="-298450">
              <a:buClr>
                <a:srgbClr val="FF0000"/>
              </a:buClr>
              <a:buSzPts val="1600"/>
              <a:buFont typeface="Noto Sans Symbols"/>
              <a:buChar char="✔"/>
            </a:pPr>
            <a:r>
              <a:rPr lang="en-US" sz="2000">
                <a:solidFill>
                  <a:srgbClr val="FF0000"/>
                </a:solidFill>
              </a:rPr>
              <a:t>Learning rate scheduler: Linear, Cosine, sqrt</a:t>
            </a:r>
            <a:endParaRPr sz="2000">
              <a:solidFill>
                <a:srgbClr val="FF0000"/>
              </a:solidFill>
            </a:endParaRPr>
          </a:p>
        </p:txBody>
      </p:sp>
      <p:sp>
        <p:nvSpPr>
          <p:cNvPr id="921" name="Google Shape;921;p82"/>
          <p:cNvSpPr txBox="1"/>
          <p:nvPr/>
        </p:nvSpPr>
        <p:spPr>
          <a:xfrm>
            <a:off x="0" y="3841193"/>
            <a:ext cx="8300700" cy="923330"/>
          </a:xfrm>
          <a:prstGeom prst="rect">
            <a:avLst/>
          </a:prstGeom>
          <a:noFill/>
          <a:ln>
            <a:noFill/>
          </a:ln>
        </p:spPr>
        <p:txBody>
          <a:bodyPr spcFirstLastPara="1" wrap="square" lIns="0" tIns="0" rIns="0" bIns="0" anchor="t" anchorCtr="0">
            <a:spAutoFit/>
          </a:bodyPr>
          <a:lstStyle/>
          <a:p>
            <a:pPr marL="971550" marR="0" lvl="1" indent="-323850" algn="l" rtl="0">
              <a:lnSpc>
                <a:spcPct val="100000"/>
              </a:lnSpc>
              <a:spcBef>
                <a:spcPts val="0"/>
              </a:spcBef>
              <a:spcAft>
                <a:spcPts val="0"/>
              </a:spcAft>
              <a:buClr>
                <a:schemeClr val="dk2"/>
              </a:buClr>
              <a:buSzPts val="2000"/>
              <a:buFont typeface="Calibri"/>
              <a:buChar char="✔"/>
            </a:pPr>
            <a:r>
              <a:rPr lang="en-US" sz="2000" i="0" u="none" strike="noStrike" cap="none">
                <a:solidFill>
                  <a:schemeClr val="dk2"/>
                </a:solidFill>
                <a:latin typeface="Calibri"/>
                <a:ea typeface="Calibri"/>
                <a:cs typeface="Calibri"/>
                <a:sym typeface="Calibri"/>
              </a:rPr>
              <a:t>Run training</a:t>
            </a:r>
            <a:endParaRPr sz="2000">
              <a:solidFill>
                <a:schemeClr val="dk2"/>
              </a:solidFill>
              <a:latin typeface="Calibri"/>
              <a:ea typeface="Calibri"/>
              <a:cs typeface="Calibri"/>
              <a:sym typeface="Calibri"/>
            </a:endParaRPr>
          </a:p>
          <a:p>
            <a:pPr marL="971550" marR="0" lvl="1" indent="-323850" algn="l" rtl="0">
              <a:lnSpc>
                <a:spcPct val="100000"/>
              </a:lnSpc>
              <a:spcBef>
                <a:spcPts val="0"/>
              </a:spcBef>
              <a:spcAft>
                <a:spcPts val="0"/>
              </a:spcAft>
              <a:buClr>
                <a:schemeClr val="dk2"/>
              </a:buClr>
              <a:buSzPts val="2000"/>
              <a:buFont typeface="Calibri"/>
              <a:buChar char="✔"/>
            </a:pPr>
            <a:r>
              <a:rPr lang="en-US" sz="2000" i="0" u="none" strike="noStrike" cap="none">
                <a:solidFill>
                  <a:schemeClr val="dk2"/>
                </a:solidFill>
                <a:latin typeface="Calibri"/>
                <a:ea typeface="Calibri"/>
                <a:cs typeface="Calibri"/>
                <a:sym typeface="Calibri"/>
              </a:rPr>
              <a:t>Produce the train and validation loss curves</a:t>
            </a:r>
            <a:endParaRPr sz="2000">
              <a:solidFill>
                <a:schemeClr val="dk2"/>
              </a:solidFill>
              <a:latin typeface="Calibri"/>
              <a:ea typeface="Calibri"/>
              <a:cs typeface="Calibri"/>
              <a:sym typeface="Calibri"/>
            </a:endParaRPr>
          </a:p>
          <a:p>
            <a:pPr marL="971550" marR="0" lvl="1" indent="-323850" algn="l" rtl="0">
              <a:lnSpc>
                <a:spcPct val="100000"/>
              </a:lnSpc>
              <a:spcBef>
                <a:spcPts val="0"/>
              </a:spcBef>
              <a:spcAft>
                <a:spcPts val="0"/>
              </a:spcAft>
              <a:buClr>
                <a:schemeClr val="dk2"/>
              </a:buClr>
              <a:buSzPts val="2000"/>
              <a:buFont typeface="Calibri"/>
              <a:buChar char="✔"/>
            </a:pPr>
            <a:r>
              <a:rPr lang="en-US" sz="2000" i="0" u="none" strike="noStrike" cap="none">
                <a:solidFill>
                  <a:schemeClr val="dk2"/>
                </a:solidFill>
                <a:latin typeface="Calibri"/>
                <a:ea typeface="Calibri"/>
                <a:cs typeface="Calibri"/>
                <a:sym typeface="Calibri"/>
              </a:rPr>
              <a:t>Test and produce your confusion matrix and evaluation metrics</a:t>
            </a:r>
            <a:endParaRPr sz="2000" i="0" u="none" strike="noStrike" cap="none">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40266774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83"/>
          <p:cNvSpPr txBox="1">
            <a:spLocks noGrp="1"/>
          </p:cNvSpPr>
          <p:nvPr>
            <p:ph type="title"/>
          </p:nvPr>
        </p:nvSpPr>
        <p:spPr>
          <a:xfrm>
            <a:off x="1030941" y="82550"/>
            <a:ext cx="8220300" cy="1231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CIFAR10 Image classification </a:t>
            </a:r>
            <a:endParaRPr b="1"/>
          </a:p>
          <a:p>
            <a:pPr marL="1371600" lvl="0" indent="457200" algn="l" rtl="0">
              <a:lnSpc>
                <a:spcPct val="100000"/>
              </a:lnSpc>
              <a:spcBef>
                <a:spcPts val="0"/>
              </a:spcBef>
              <a:spcAft>
                <a:spcPts val="0"/>
              </a:spcAft>
              <a:buSzPts val="1400"/>
              <a:buNone/>
            </a:pPr>
            <a:r>
              <a:rPr lang="en-US" b="1">
                <a:solidFill>
                  <a:srgbClr val="990000"/>
                </a:solidFill>
              </a:rPr>
              <a:t>using pretrained VGG16</a:t>
            </a:r>
            <a:endParaRPr b="1">
              <a:solidFill>
                <a:srgbClr val="990000"/>
              </a:solidFill>
            </a:endParaRPr>
          </a:p>
        </p:txBody>
      </p:sp>
      <p:sp>
        <p:nvSpPr>
          <p:cNvPr id="927" name="Google Shape;927;p83"/>
          <p:cNvSpPr txBox="1">
            <a:spLocks noGrp="1"/>
          </p:cNvSpPr>
          <p:nvPr>
            <p:ph type="body" idx="1"/>
          </p:nvPr>
        </p:nvSpPr>
        <p:spPr>
          <a:xfrm>
            <a:off x="340957" y="1575975"/>
            <a:ext cx="8300700" cy="1320600"/>
          </a:xfrm>
          <a:prstGeom prst="rect">
            <a:avLst/>
          </a:prstGeom>
          <a:noFill/>
          <a:ln>
            <a:noFill/>
          </a:ln>
        </p:spPr>
        <p:txBody>
          <a:bodyPr spcFirstLastPara="1" wrap="square" lIns="0" tIns="0" rIns="0" bIns="0" anchor="t" anchorCtr="0">
            <a:spAutoFit/>
          </a:bodyPr>
          <a:lstStyle/>
          <a:p>
            <a:pPr marL="514350" lvl="0" indent="-336550" algn="l" rtl="0">
              <a:lnSpc>
                <a:spcPct val="115000"/>
              </a:lnSpc>
              <a:spcBef>
                <a:spcPts val="0"/>
              </a:spcBef>
              <a:spcAft>
                <a:spcPts val="0"/>
              </a:spcAft>
              <a:buSzPts val="2200"/>
              <a:buFont typeface="Noto Sans Symbols"/>
              <a:buChar char="✔"/>
            </a:pPr>
            <a:r>
              <a:rPr lang="en-US" sz="2600"/>
              <a:t>VGG 16 weights are trained in Image nets</a:t>
            </a:r>
            <a:endParaRPr sz="2600"/>
          </a:p>
          <a:p>
            <a:pPr marL="514350" lvl="0" indent="-336550" algn="l" rtl="0">
              <a:lnSpc>
                <a:spcPct val="115000"/>
              </a:lnSpc>
              <a:spcBef>
                <a:spcPts val="0"/>
              </a:spcBef>
              <a:spcAft>
                <a:spcPts val="0"/>
              </a:spcAft>
              <a:buSzPts val="2200"/>
              <a:buFont typeface="Noto Sans Symbols"/>
              <a:buChar char="✔"/>
            </a:pPr>
            <a:r>
              <a:rPr lang="en-US" sz="2600"/>
              <a:t>We will finetune the weights for CIFAR10</a:t>
            </a:r>
            <a:endParaRPr sz="2600"/>
          </a:p>
          <a:p>
            <a:pPr marL="514350" lvl="0" indent="-336550" algn="l" rtl="0">
              <a:lnSpc>
                <a:spcPct val="115000"/>
              </a:lnSpc>
              <a:spcBef>
                <a:spcPts val="0"/>
              </a:spcBef>
              <a:spcAft>
                <a:spcPts val="0"/>
              </a:spcAft>
              <a:buSzPts val="2200"/>
              <a:buFont typeface="Noto Sans Symbols"/>
              <a:buChar char="✔"/>
            </a:pPr>
            <a:r>
              <a:rPr lang="en-US" sz="2600"/>
              <a:t>Performance Evaluation</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36"/>
          <p:cNvPicPr preferRelativeResize="0"/>
          <p:nvPr/>
        </p:nvPicPr>
        <p:blipFill rotWithShape="1">
          <a:blip r:embed="rId3">
            <a:alphaModFix/>
          </a:blip>
          <a:srcRect/>
          <a:stretch/>
        </p:blipFill>
        <p:spPr>
          <a:xfrm>
            <a:off x="80683" y="1782015"/>
            <a:ext cx="8892987" cy="4382973"/>
          </a:xfrm>
          <a:prstGeom prst="rect">
            <a:avLst/>
          </a:prstGeom>
          <a:noFill/>
          <a:ln>
            <a:noFill/>
          </a:ln>
        </p:spPr>
      </p:pic>
      <p:sp>
        <p:nvSpPr>
          <p:cNvPr id="99" name="Google Shape;99;p36"/>
          <p:cNvSpPr txBox="1">
            <a:spLocks noGrp="1"/>
          </p:cNvSpPr>
          <p:nvPr>
            <p:ph type="title"/>
          </p:nvPr>
        </p:nvSpPr>
        <p:spPr>
          <a:xfrm>
            <a:off x="2562575" y="82550"/>
            <a:ext cx="4063500" cy="615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Visual Recognition</a:t>
            </a:r>
            <a:endParaRPr b="1"/>
          </a:p>
        </p:txBody>
      </p:sp>
      <p:sp>
        <p:nvSpPr>
          <p:cNvPr id="100" name="Google Shape;100;p36"/>
          <p:cNvSpPr txBox="1">
            <a:spLocks noGrp="1"/>
          </p:cNvSpPr>
          <p:nvPr>
            <p:ph type="body" idx="1"/>
          </p:nvPr>
        </p:nvSpPr>
        <p:spPr>
          <a:xfrm>
            <a:off x="421640" y="1132584"/>
            <a:ext cx="8300700" cy="400200"/>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0"/>
              </a:spcBef>
              <a:spcAft>
                <a:spcPts val="0"/>
              </a:spcAft>
              <a:buSzPts val="1400"/>
              <a:buNone/>
            </a:pPr>
            <a:r>
              <a:rPr lang="en-US" sz="2600" b="1"/>
              <a:t>Image Classification</a:t>
            </a:r>
            <a:endParaRPr sz="2600" b="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F93C3-4778-44B4-8465-F02B0B91CE9E}"/>
              </a:ext>
            </a:extLst>
          </p:cNvPr>
          <p:cNvSpPr>
            <a:spLocks noGrp="1"/>
          </p:cNvSpPr>
          <p:nvPr>
            <p:ph type="ctrTitle"/>
          </p:nvPr>
        </p:nvSpPr>
        <p:spPr>
          <a:xfrm>
            <a:off x="685800" y="2125980"/>
            <a:ext cx="7772400" cy="615553"/>
          </a:xfrm>
        </p:spPr>
        <p:txBody>
          <a:bodyPr/>
          <a:lstStyle/>
          <a:p>
            <a:pPr algn="ctr"/>
            <a:r>
              <a:rPr lang="en-US"/>
              <a:t>Text Processing (NLP)</a:t>
            </a:r>
          </a:p>
        </p:txBody>
      </p:sp>
      <p:sp>
        <p:nvSpPr>
          <p:cNvPr id="3" name="Subtitle 2">
            <a:extLst>
              <a:ext uri="{FF2B5EF4-FFF2-40B4-BE49-F238E27FC236}">
                <a16:creationId xmlns:a16="http://schemas.microsoft.com/office/drawing/2014/main" id="{006DE171-1401-4287-B98A-A0C337351D9D}"/>
              </a:ext>
            </a:extLst>
          </p:cNvPr>
          <p:cNvSpPr>
            <a:spLocks noGrp="1"/>
          </p:cNvSpPr>
          <p:nvPr>
            <p:ph type="subTitle" idx="1"/>
          </p:nvPr>
        </p:nvSpPr>
        <p:spPr>
          <a:xfrm>
            <a:off x="1371600" y="3840480"/>
            <a:ext cx="6400800" cy="1384995"/>
          </a:xfrm>
        </p:spPr>
        <p:txBody>
          <a:bodyPr/>
          <a:lstStyle/>
          <a:p>
            <a:r>
              <a:rPr lang="en-US"/>
              <a:t>Downstream tasks:</a:t>
            </a:r>
          </a:p>
          <a:p>
            <a:pPr marL="514350" indent="-285750">
              <a:buFont typeface="Arial" panose="020B0604020202020204" pitchFamily="34" charset="0"/>
              <a:buChar char="•"/>
            </a:pPr>
            <a:r>
              <a:rPr lang="en-US"/>
              <a:t>Emotion recognition from sentences</a:t>
            </a:r>
          </a:p>
          <a:p>
            <a:pPr marL="514350" indent="-285750">
              <a:buFont typeface="Arial" panose="020B0604020202020204" pitchFamily="34" charset="0"/>
              <a:buChar char="•"/>
            </a:pPr>
            <a:r>
              <a:rPr lang="en-US"/>
              <a:t>Sentiment analysis from reviews</a:t>
            </a:r>
          </a:p>
          <a:p>
            <a:pPr marL="514350" indent="-285750">
              <a:buFont typeface="Arial" panose="020B0604020202020204" pitchFamily="34" charset="0"/>
              <a:buChar char="•"/>
            </a:pPr>
            <a:r>
              <a:rPr lang="en-US"/>
              <a:t>Automatic Essay grading</a:t>
            </a:r>
          </a:p>
          <a:p>
            <a:pPr marL="514350" indent="-285750">
              <a:buFont typeface="Arial" panose="020B0604020202020204" pitchFamily="34" charset="0"/>
              <a:buChar char="•"/>
            </a:pPr>
            <a:r>
              <a:rPr lang="en-US"/>
              <a:t>Question Answering AI bot (Chat GPT, Gemini, Claude) </a:t>
            </a:r>
          </a:p>
        </p:txBody>
      </p:sp>
    </p:spTree>
    <p:extLst>
      <p:ext uri="{BB962C8B-B14F-4D97-AF65-F5344CB8AC3E}">
        <p14:creationId xmlns:p14="http://schemas.microsoft.com/office/powerpoint/2010/main" val="23154609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How to represent a sentence</a:t>
            </a:r>
            <a:endParaRPr/>
          </a:p>
        </p:txBody>
      </p:sp>
      <p:pic>
        <p:nvPicPr>
          <p:cNvPr id="115" name="Google Shape;115;p4"/>
          <p:cNvPicPr preferRelativeResize="0"/>
          <p:nvPr/>
        </p:nvPicPr>
        <p:blipFill rotWithShape="1">
          <a:blip r:embed="rId3">
            <a:alphaModFix/>
          </a:blip>
          <a:srcRect/>
          <a:stretch/>
        </p:blipFill>
        <p:spPr>
          <a:xfrm>
            <a:off x="1219200" y="1752600"/>
            <a:ext cx="6324600" cy="3575156"/>
          </a:xfrm>
          <a:prstGeom prst="rect">
            <a:avLst/>
          </a:prstGeom>
          <a:noFill/>
          <a:ln>
            <a:noFill/>
          </a:ln>
        </p:spPr>
      </p:pic>
      <p:sp>
        <p:nvSpPr>
          <p:cNvPr id="116" name="Google Shape;116;p4"/>
          <p:cNvSpPr/>
          <p:nvPr/>
        </p:nvSpPr>
        <p:spPr>
          <a:xfrm>
            <a:off x="1219200" y="2438400"/>
            <a:ext cx="6324600" cy="457200"/>
          </a:xfrm>
          <a:prstGeom prst="rect">
            <a:avLst/>
          </a:prstGeom>
          <a:solidFill>
            <a:schemeClr val="accent1">
              <a:alpha val="47843"/>
            </a:scheme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Bag-of-Words representation</a:t>
            </a:r>
            <a:endParaRPr/>
          </a:p>
        </p:txBody>
      </p:sp>
      <p:sp>
        <p:nvSpPr>
          <p:cNvPr id="122" name="Google Shape;122;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Term as the basis for vector space</a:t>
            </a:r>
            <a:endParaRPr/>
          </a:p>
          <a:p>
            <a:pPr marL="742950" lvl="1" indent="-285750" algn="l" rtl="0">
              <a:spcBef>
                <a:spcPts val="560"/>
              </a:spcBef>
              <a:spcAft>
                <a:spcPts val="0"/>
              </a:spcAft>
              <a:buClr>
                <a:schemeClr val="dk1"/>
              </a:buClr>
              <a:buSzPts val="2800"/>
              <a:buChar char="–"/>
            </a:pPr>
            <a:r>
              <a:rPr lang="en-US"/>
              <a:t>Doc1: Text mining is to identify useful information.</a:t>
            </a:r>
            <a:endParaRPr/>
          </a:p>
          <a:p>
            <a:pPr marL="742950" lvl="1" indent="-285750" algn="l" rtl="0">
              <a:spcBef>
                <a:spcPts val="560"/>
              </a:spcBef>
              <a:spcAft>
                <a:spcPts val="0"/>
              </a:spcAft>
              <a:buClr>
                <a:schemeClr val="dk1"/>
              </a:buClr>
              <a:buSzPts val="2800"/>
              <a:buChar char="–"/>
            </a:pPr>
            <a:r>
              <a:rPr lang="en-US"/>
              <a:t>Doc2: Useful information is mined from text.</a:t>
            </a:r>
            <a:endParaRPr/>
          </a:p>
          <a:p>
            <a:pPr marL="742950" lvl="1" indent="-285750" algn="l" rtl="0">
              <a:spcBef>
                <a:spcPts val="560"/>
              </a:spcBef>
              <a:spcAft>
                <a:spcPts val="0"/>
              </a:spcAft>
              <a:buClr>
                <a:schemeClr val="dk1"/>
              </a:buClr>
              <a:buSzPts val="2800"/>
              <a:buChar char="–"/>
            </a:pPr>
            <a:r>
              <a:rPr lang="en-US"/>
              <a:t>Doc3: Apple is delicious.</a:t>
            </a:r>
            <a:endParaRPr/>
          </a:p>
        </p:txBody>
      </p:sp>
      <p:graphicFrame>
        <p:nvGraphicFramePr>
          <p:cNvPr id="123" name="Google Shape;123;p5"/>
          <p:cNvGraphicFramePr/>
          <p:nvPr/>
        </p:nvGraphicFramePr>
        <p:xfrm>
          <a:off x="419099" y="3989148"/>
          <a:ext cx="8458200" cy="1585000"/>
        </p:xfrm>
        <a:graphic>
          <a:graphicData uri="http://schemas.openxmlformats.org/drawingml/2006/table">
            <a:tbl>
              <a:tblPr firstRow="1" bandRow="1">
                <a:noFill/>
              </a:tblPr>
              <a:tblGrid>
                <a:gridCol w="661950">
                  <a:extLst>
                    <a:ext uri="{9D8B030D-6E8A-4147-A177-3AD203B41FA5}">
                      <a16:colId xmlns:a16="http://schemas.microsoft.com/office/drawing/2014/main" val="20000"/>
                    </a:ext>
                  </a:extLst>
                </a:gridCol>
                <a:gridCol w="55725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gridCol w="914400">
                  <a:extLst>
                    <a:ext uri="{9D8B030D-6E8A-4147-A177-3AD203B41FA5}">
                      <a16:colId xmlns:a16="http://schemas.microsoft.com/office/drawing/2014/main" val="20011"/>
                    </a:ext>
                  </a:extLst>
                </a:gridCol>
              </a:tblGrid>
              <a:tr h="365750">
                <a:tc>
                  <a:txBody>
                    <a:bodyPr/>
                    <a:lstStyle/>
                    <a:p>
                      <a:pPr marL="0" marR="0" lvl="0" indent="0" algn="ctr" rtl="0">
                        <a:spcBef>
                          <a:spcPts val="0"/>
                        </a:spcBef>
                        <a:spcAft>
                          <a:spcPts val="0"/>
                        </a:spcAft>
                        <a:buNone/>
                      </a:pPr>
                      <a:endParaRPr sz="1600" u="none" strike="noStrike" cap="none"/>
                    </a:p>
                  </a:txBody>
                  <a:tcPr marL="91450" marR="91450" marT="45725" marB="45725"/>
                </a:tc>
                <a:tc>
                  <a:txBody>
                    <a:bodyPr/>
                    <a:lstStyle/>
                    <a:p>
                      <a:pPr marL="0" marR="0" lvl="0" indent="0" algn="ctr" rtl="0">
                        <a:spcBef>
                          <a:spcPts val="0"/>
                        </a:spcBef>
                        <a:spcAft>
                          <a:spcPts val="0"/>
                        </a:spcAft>
                        <a:buNone/>
                      </a:pPr>
                      <a:r>
                        <a:rPr lang="en-US" sz="1600" u="none" strike="noStrike" cap="none"/>
                        <a:t>text</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information</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identify</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mining</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mined</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is</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useful</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to</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from</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apple</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delicious</a:t>
                      </a:r>
                      <a:endParaRPr/>
                    </a:p>
                  </a:txBody>
                  <a:tcPr marL="91450" marR="91450" marT="45725" marB="45725"/>
                </a:tc>
                <a:extLst>
                  <a:ext uri="{0D108BD9-81ED-4DB2-BD59-A6C34878D82A}">
                    <a16:rowId xmlns:a16="http://schemas.microsoft.com/office/drawing/2014/main" val="10000"/>
                  </a:ext>
                </a:extLst>
              </a:tr>
              <a:tr h="119450">
                <a:tc>
                  <a:txBody>
                    <a:bodyPr/>
                    <a:lstStyle/>
                    <a:p>
                      <a:pPr marL="0" marR="0" lvl="0" indent="0" algn="ctr" rtl="0">
                        <a:spcBef>
                          <a:spcPts val="0"/>
                        </a:spcBef>
                        <a:spcAft>
                          <a:spcPts val="0"/>
                        </a:spcAft>
                        <a:buNone/>
                      </a:pPr>
                      <a:r>
                        <a:rPr lang="en-US" sz="1600" u="none" strike="noStrike" cap="none"/>
                        <a:t>Doc1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extLst>
                  <a:ext uri="{0D108BD9-81ED-4DB2-BD59-A6C34878D82A}">
                    <a16:rowId xmlns:a16="http://schemas.microsoft.com/office/drawing/2014/main" val="10001"/>
                  </a:ext>
                </a:extLst>
              </a:tr>
              <a:tr h="119450">
                <a:tc>
                  <a:txBody>
                    <a:bodyPr/>
                    <a:lstStyle/>
                    <a:p>
                      <a:pPr marL="0" marR="0" lvl="0" indent="0" algn="ctr" rtl="0">
                        <a:spcBef>
                          <a:spcPts val="0"/>
                        </a:spcBef>
                        <a:spcAft>
                          <a:spcPts val="0"/>
                        </a:spcAft>
                        <a:buNone/>
                      </a:pPr>
                      <a:r>
                        <a:rPr lang="en-US" sz="1600" u="none" strike="noStrike" cap="none"/>
                        <a:t>Doc2</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extLst>
                  <a:ext uri="{0D108BD9-81ED-4DB2-BD59-A6C34878D82A}">
                    <a16:rowId xmlns:a16="http://schemas.microsoft.com/office/drawing/2014/main" val="10002"/>
                  </a:ext>
                </a:extLst>
              </a:tr>
              <a:tr h="119450">
                <a:tc>
                  <a:txBody>
                    <a:bodyPr/>
                    <a:lstStyle/>
                    <a:p>
                      <a:pPr marL="0" marR="0" lvl="0" indent="0" algn="ctr" rtl="0">
                        <a:spcBef>
                          <a:spcPts val="0"/>
                        </a:spcBef>
                        <a:spcAft>
                          <a:spcPts val="0"/>
                        </a:spcAft>
                        <a:buNone/>
                      </a:pPr>
                      <a:r>
                        <a:rPr lang="en-US" sz="1600" u="none" strike="noStrike" cap="none"/>
                        <a:t>Doc3</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Calibri"/>
              <a:buNone/>
            </a:pPr>
            <a:r>
              <a:rPr lang="en-US" sz="3600"/>
              <a:t>How to define a good similarity metric?</a:t>
            </a:r>
            <a:endParaRPr sz="3600"/>
          </a:p>
        </p:txBody>
      </p:sp>
      <p:sp>
        <p:nvSpPr>
          <p:cNvPr id="129" name="Google Shape;129;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Euclidean distance?</a:t>
            </a:r>
            <a:endParaRPr/>
          </a:p>
        </p:txBody>
      </p:sp>
      <p:grpSp>
        <p:nvGrpSpPr>
          <p:cNvPr id="130" name="Google Shape;130;p6"/>
          <p:cNvGrpSpPr/>
          <p:nvPr/>
        </p:nvGrpSpPr>
        <p:grpSpPr>
          <a:xfrm>
            <a:off x="1395413" y="2286000"/>
            <a:ext cx="5980115" cy="4259263"/>
            <a:chOff x="879" y="1152"/>
            <a:chExt cx="3767" cy="2683"/>
          </a:xfrm>
        </p:grpSpPr>
        <p:sp>
          <p:nvSpPr>
            <p:cNvPr id="131" name="Google Shape;131;p6"/>
            <p:cNvSpPr/>
            <p:nvPr/>
          </p:nvSpPr>
          <p:spPr>
            <a:xfrm>
              <a:off x="1584" y="1488"/>
              <a:ext cx="2448" cy="1872"/>
            </a:xfrm>
            <a:prstGeom prst="cube">
              <a:avLst>
                <a:gd name="adj" fmla="val 25000"/>
              </a:avLst>
            </a:prstGeom>
            <a:noFill/>
            <a:ln w="127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2" name="Google Shape;132;p6"/>
            <p:cNvGrpSpPr/>
            <p:nvPr/>
          </p:nvGrpSpPr>
          <p:grpSpPr>
            <a:xfrm>
              <a:off x="879" y="1152"/>
              <a:ext cx="3767" cy="2683"/>
              <a:chOff x="879" y="1152"/>
              <a:chExt cx="3767" cy="2683"/>
            </a:xfrm>
          </p:grpSpPr>
          <p:cxnSp>
            <p:nvCxnSpPr>
              <p:cNvPr id="133" name="Google Shape;133;p6"/>
              <p:cNvCxnSpPr/>
              <p:nvPr/>
            </p:nvCxnSpPr>
            <p:spPr>
              <a:xfrm flipH="1">
                <a:off x="1440" y="2880"/>
                <a:ext cx="672" cy="624"/>
              </a:xfrm>
              <a:prstGeom prst="straightConnector1">
                <a:avLst/>
              </a:prstGeom>
              <a:noFill/>
              <a:ln w="38100" cap="flat" cmpd="sng">
                <a:solidFill>
                  <a:schemeClr val="dk1"/>
                </a:solidFill>
                <a:prstDash val="solid"/>
                <a:round/>
                <a:headEnd type="none" w="med" len="med"/>
                <a:tailEnd type="triangle" w="med" len="med"/>
              </a:ln>
            </p:spPr>
          </p:cxnSp>
          <p:cxnSp>
            <p:nvCxnSpPr>
              <p:cNvPr id="134" name="Google Shape;134;p6"/>
              <p:cNvCxnSpPr/>
              <p:nvPr/>
            </p:nvCxnSpPr>
            <p:spPr>
              <a:xfrm>
                <a:off x="2112" y="2880"/>
                <a:ext cx="2064" cy="0"/>
              </a:xfrm>
              <a:prstGeom prst="straightConnector1">
                <a:avLst/>
              </a:prstGeom>
              <a:noFill/>
              <a:ln w="38100" cap="flat" cmpd="sng">
                <a:solidFill>
                  <a:schemeClr val="dk1"/>
                </a:solidFill>
                <a:prstDash val="solid"/>
                <a:round/>
                <a:headEnd type="none" w="med" len="med"/>
                <a:tailEnd type="triangle" w="med" len="med"/>
              </a:ln>
            </p:spPr>
          </p:cxnSp>
          <p:cxnSp>
            <p:nvCxnSpPr>
              <p:cNvPr id="135" name="Google Shape;135;p6"/>
              <p:cNvCxnSpPr/>
              <p:nvPr/>
            </p:nvCxnSpPr>
            <p:spPr>
              <a:xfrm rot="10800000">
                <a:off x="2112" y="1344"/>
                <a:ext cx="0" cy="1536"/>
              </a:xfrm>
              <a:prstGeom prst="straightConnector1">
                <a:avLst/>
              </a:prstGeom>
              <a:noFill/>
              <a:ln w="38100" cap="flat" cmpd="sng">
                <a:solidFill>
                  <a:schemeClr val="dk1"/>
                </a:solidFill>
                <a:prstDash val="solid"/>
                <a:round/>
                <a:headEnd type="none" w="med" len="med"/>
                <a:tailEnd type="triangle" w="med" len="med"/>
              </a:ln>
            </p:spPr>
          </p:cxnSp>
          <p:sp>
            <p:nvSpPr>
              <p:cNvPr id="136" name="Google Shape;136;p6"/>
              <p:cNvSpPr txBox="1"/>
              <p:nvPr/>
            </p:nvSpPr>
            <p:spPr>
              <a:xfrm>
                <a:off x="4224" y="2733"/>
                <a:ext cx="422" cy="291"/>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333FF"/>
                    </a:solidFill>
                    <a:latin typeface="Calibri"/>
                    <a:ea typeface="Calibri"/>
                    <a:cs typeface="Calibri"/>
                    <a:sym typeface="Calibri"/>
                  </a:rPr>
                  <a:t>text</a:t>
                </a:r>
                <a:endParaRPr sz="2400">
                  <a:solidFill>
                    <a:srgbClr val="008000"/>
                  </a:solidFill>
                  <a:latin typeface="Calibri"/>
                  <a:ea typeface="Calibri"/>
                  <a:cs typeface="Calibri"/>
                  <a:sym typeface="Calibri"/>
                </a:endParaRPr>
              </a:p>
            </p:txBody>
          </p:sp>
          <p:sp>
            <p:nvSpPr>
              <p:cNvPr id="137" name="Google Shape;137;p6"/>
              <p:cNvSpPr txBox="1"/>
              <p:nvPr/>
            </p:nvSpPr>
            <p:spPr>
              <a:xfrm>
                <a:off x="879" y="3544"/>
                <a:ext cx="717" cy="291"/>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B050"/>
                    </a:solidFill>
                    <a:latin typeface="Calibri"/>
                    <a:ea typeface="Calibri"/>
                    <a:cs typeface="Calibri"/>
                    <a:sym typeface="Calibri"/>
                  </a:rPr>
                  <a:t>identify</a:t>
                </a:r>
                <a:endParaRPr/>
              </a:p>
            </p:txBody>
          </p:sp>
          <p:sp>
            <p:nvSpPr>
              <p:cNvPr id="138" name="Google Shape;138;p6"/>
              <p:cNvSpPr txBox="1"/>
              <p:nvPr/>
            </p:nvSpPr>
            <p:spPr>
              <a:xfrm>
                <a:off x="2208" y="1152"/>
                <a:ext cx="892" cy="252"/>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CC0000"/>
                    </a:solidFill>
                    <a:latin typeface="Calibri"/>
                    <a:ea typeface="Calibri"/>
                    <a:cs typeface="Calibri"/>
                    <a:sym typeface="Calibri"/>
                  </a:rPr>
                  <a:t>information</a:t>
                </a:r>
                <a:endParaRPr sz="2400">
                  <a:solidFill>
                    <a:srgbClr val="CC0000"/>
                  </a:solidFill>
                  <a:latin typeface="Calibri"/>
                  <a:ea typeface="Calibri"/>
                  <a:cs typeface="Calibri"/>
                  <a:sym typeface="Calibri"/>
                </a:endParaRPr>
              </a:p>
            </p:txBody>
          </p:sp>
        </p:grpSp>
      </p:grpSp>
      <p:grpSp>
        <p:nvGrpSpPr>
          <p:cNvPr id="139" name="Google Shape;139;p6"/>
          <p:cNvGrpSpPr/>
          <p:nvPr/>
        </p:nvGrpSpPr>
        <p:grpSpPr>
          <a:xfrm>
            <a:off x="3124201" y="3146425"/>
            <a:ext cx="2738438" cy="2873375"/>
            <a:chOff x="1968" y="1694"/>
            <a:chExt cx="1725" cy="1810"/>
          </a:xfrm>
        </p:grpSpPr>
        <p:cxnSp>
          <p:nvCxnSpPr>
            <p:cNvPr id="140" name="Google Shape;140;p6"/>
            <p:cNvCxnSpPr/>
            <p:nvPr/>
          </p:nvCxnSpPr>
          <p:spPr>
            <a:xfrm rot="10800000" flipH="1">
              <a:off x="2112" y="1949"/>
              <a:ext cx="1440" cy="931"/>
            </a:xfrm>
            <a:prstGeom prst="straightConnector1">
              <a:avLst/>
            </a:prstGeom>
            <a:noFill/>
            <a:ln w="38100" cap="flat" cmpd="sng">
              <a:solidFill>
                <a:schemeClr val="dk1"/>
              </a:solidFill>
              <a:prstDash val="dashDot"/>
              <a:round/>
              <a:headEnd type="none" w="med" len="med"/>
              <a:tailEnd type="triangle" w="med" len="med"/>
            </a:ln>
          </p:spPr>
        </p:cxnSp>
        <p:sp>
          <p:nvSpPr>
            <p:cNvPr id="141" name="Google Shape;141;p6"/>
            <p:cNvSpPr txBox="1"/>
            <p:nvPr/>
          </p:nvSpPr>
          <p:spPr>
            <a:xfrm>
              <a:off x="3435" y="1694"/>
              <a:ext cx="258" cy="2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a:t>
              </a:r>
              <a:r>
                <a:rPr lang="en-US" sz="1800" b="1" baseline="-25000">
                  <a:solidFill>
                    <a:schemeClr val="dk1"/>
                  </a:solidFill>
                  <a:latin typeface="Calibri"/>
                  <a:ea typeface="Calibri"/>
                  <a:cs typeface="Calibri"/>
                  <a:sym typeface="Calibri"/>
                </a:rPr>
                <a:t>4</a:t>
              </a:r>
              <a:endParaRPr sz="2400">
                <a:solidFill>
                  <a:schemeClr val="dk1"/>
                </a:solidFill>
                <a:latin typeface="Calibri"/>
                <a:ea typeface="Calibri"/>
                <a:cs typeface="Calibri"/>
                <a:sym typeface="Calibri"/>
              </a:endParaRPr>
            </a:p>
          </p:txBody>
        </p:sp>
        <p:cxnSp>
          <p:nvCxnSpPr>
            <p:cNvPr id="142" name="Google Shape;142;p6"/>
            <p:cNvCxnSpPr/>
            <p:nvPr/>
          </p:nvCxnSpPr>
          <p:spPr>
            <a:xfrm flipH="1">
              <a:off x="1968" y="2880"/>
              <a:ext cx="144" cy="624"/>
            </a:xfrm>
            <a:prstGeom prst="straightConnector1">
              <a:avLst/>
            </a:prstGeom>
            <a:noFill/>
            <a:ln w="38100" cap="flat" cmpd="sng">
              <a:solidFill>
                <a:schemeClr val="dk1"/>
              </a:solidFill>
              <a:prstDash val="dashDot"/>
              <a:round/>
              <a:headEnd type="none" w="med" len="med"/>
              <a:tailEnd type="triangle" w="med" len="med"/>
            </a:ln>
          </p:spPr>
        </p:cxnSp>
      </p:grpSp>
      <p:grpSp>
        <p:nvGrpSpPr>
          <p:cNvPr id="143" name="Google Shape;143;p6"/>
          <p:cNvGrpSpPr/>
          <p:nvPr/>
        </p:nvGrpSpPr>
        <p:grpSpPr>
          <a:xfrm>
            <a:off x="3352801" y="2433638"/>
            <a:ext cx="2036763" cy="2595563"/>
            <a:chOff x="2112" y="1245"/>
            <a:chExt cx="1283" cy="1635"/>
          </a:xfrm>
        </p:grpSpPr>
        <p:cxnSp>
          <p:nvCxnSpPr>
            <p:cNvPr id="144" name="Google Shape;144;p6"/>
            <p:cNvCxnSpPr/>
            <p:nvPr/>
          </p:nvCxnSpPr>
          <p:spPr>
            <a:xfrm rot="10800000" flipH="1">
              <a:off x="2112" y="1488"/>
              <a:ext cx="1032" cy="1392"/>
            </a:xfrm>
            <a:prstGeom prst="straightConnector1">
              <a:avLst/>
            </a:prstGeom>
            <a:noFill/>
            <a:ln w="38100" cap="flat" cmpd="sng">
              <a:solidFill>
                <a:schemeClr val="dk1"/>
              </a:solidFill>
              <a:prstDash val="dashDot"/>
              <a:round/>
              <a:headEnd type="none" w="med" len="med"/>
              <a:tailEnd type="triangle" w="med" len="med"/>
            </a:ln>
          </p:spPr>
        </p:cxnSp>
        <p:sp>
          <p:nvSpPr>
            <p:cNvPr id="145" name="Google Shape;145;p6"/>
            <p:cNvSpPr txBox="1"/>
            <p:nvPr/>
          </p:nvSpPr>
          <p:spPr>
            <a:xfrm>
              <a:off x="3127" y="1245"/>
              <a:ext cx="26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a:t>
              </a:r>
              <a:r>
                <a:rPr lang="en-US" sz="1800" b="1" baseline="-25000">
                  <a:solidFill>
                    <a:schemeClr val="dk1"/>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grpSp>
      <p:grpSp>
        <p:nvGrpSpPr>
          <p:cNvPr id="146" name="Google Shape;146;p6"/>
          <p:cNvGrpSpPr/>
          <p:nvPr/>
        </p:nvGrpSpPr>
        <p:grpSpPr>
          <a:xfrm>
            <a:off x="3124201" y="5029202"/>
            <a:ext cx="3182938" cy="1327151"/>
            <a:chOff x="1968" y="2880"/>
            <a:chExt cx="2005" cy="836"/>
          </a:xfrm>
        </p:grpSpPr>
        <p:cxnSp>
          <p:nvCxnSpPr>
            <p:cNvPr id="147" name="Google Shape;147;p6"/>
            <p:cNvCxnSpPr/>
            <p:nvPr/>
          </p:nvCxnSpPr>
          <p:spPr>
            <a:xfrm>
              <a:off x="2112" y="2880"/>
              <a:ext cx="1728" cy="576"/>
            </a:xfrm>
            <a:prstGeom prst="straightConnector1">
              <a:avLst/>
            </a:prstGeom>
            <a:noFill/>
            <a:ln w="38100" cap="flat" cmpd="sng">
              <a:solidFill>
                <a:schemeClr val="dk1"/>
              </a:solidFill>
              <a:prstDash val="dashDot"/>
              <a:round/>
              <a:headEnd type="none" w="med" len="med"/>
              <a:tailEnd type="triangle" w="med" len="med"/>
            </a:ln>
          </p:spPr>
        </p:cxnSp>
        <p:sp>
          <p:nvSpPr>
            <p:cNvPr id="148" name="Google Shape;148;p6"/>
            <p:cNvSpPr txBox="1"/>
            <p:nvPr/>
          </p:nvSpPr>
          <p:spPr>
            <a:xfrm>
              <a:off x="3705" y="3485"/>
              <a:ext cx="26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a:t>
              </a:r>
              <a:r>
                <a:rPr lang="en-US" sz="1800" b="1" baseline="-25000">
                  <a:solidFill>
                    <a:schemeClr val="dk1"/>
                  </a:solidFill>
                  <a:latin typeface="Calibri"/>
                  <a:ea typeface="Calibri"/>
                  <a:cs typeface="Calibri"/>
                  <a:sym typeface="Calibri"/>
                </a:rPr>
                <a:t>1</a:t>
              </a:r>
              <a:endParaRPr sz="2400">
                <a:solidFill>
                  <a:schemeClr val="dk1"/>
                </a:solidFill>
                <a:latin typeface="Calibri"/>
                <a:ea typeface="Calibri"/>
                <a:cs typeface="Calibri"/>
                <a:sym typeface="Calibri"/>
              </a:endParaRPr>
            </a:p>
          </p:txBody>
        </p:sp>
        <p:sp>
          <p:nvSpPr>
            <p:cNvPr id="149" name="Google Shape;149;p6"/>
            <p:cNvSpPr txBox="1"/>
            <p:nvPr/>
          </p:nvSpPr>
          <p:spPr>
            <a:xfrm>
              <a:off x="1968" y="3456"/>
              <a:ext cx="258" cy="2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a:t>
              </a:r>
              <a:r>
                <a:rPr lang="en-US" sz="1800" b="1" baseline="-25000">
                  <a:solidFill>
                    <a:schemeClr val="dk1"/>
                  </a:solidFill>
                  <a:latin typeface="Calibri"/>
                  <a:ea typeface="Calibri"/>
                  <a:cs typeface="Calibri"/>
                  <a:sym typeface="Calibri"/>
                </a:rPr>
                <a:t>5</a:t>
              </a:r>
              <a:endParaRPr sz="2400">
                <a:solidFill>
                  <a:schemeClr val="dk1"/>
                </a:solidFill>
                <a:latin typeface="Calibri"/>
                <a:ea typeface="Calibri"/>
                <a:cs typeface="Calibri"/>
                <a:sym typeface="Calibri"/>
              </a:endParaRPr>
            </a:p>
          </p:txBody>
        </p:sp>
      </p:grpSp>
      <p:grpSp>
        <p:nvGrpSpPr>
          <p:cNvPr id="150" name="Google Shape;150;p6"/>
          <p:cNvGrpSpPr/>
          <p:nvPr/>
        </p:nvGrpSpPr>
        <p:grpSpPr>
          <a:xfrm>
            <a:off x="2073278" y="3741739"/>
            <a:ext cx="1279527" cy="1287463"/>
            <a:chOff x="1306" y="2069"/>
            <a:chExt cx="806" cy="811"/>
          </a:xfrm>
        </p:grpSpPr>
        <p:cxnSp>
          <p:nvCxnSpPr>
            <p:cNvPr id="151" name="Google Shape;151;p6"/>
            <p:cNvCxnSpPr/>
            <p:nvPr/>
          </p:nvCxnSpPr>
          <p:spPr>
            <a:xfrm rot="10800000">
              <a:off x="1584" y="2208"/>
              <a:ext cx="528" cy="672"/>
            </a:xfrm>
            <a:prstGeom prst="straightConnector1">
              <a:avLst/>
            </a:prstGeom>
            <a:noFill/>
            <a:ln w="38100" cap="flat" cmpd="sng">
              <a:solidFill>
                <a:schemeClr val="dk1"/>
              </a:solidFill>
              <a:prstDash val="dashDot"/>
              <a:round/>
              <a:headEnd type="none" w="med" len="med"/>
              <a:tailEnd type="triangle" w="med" len="med"/>
            </a:ln>
          </p:spPr>
        </p:cxnSp>
        <p:sp>
          <p:nvSpPr>
            <p:cNvPr id="152" name="Google Shape;152;p6"/>
            <p:cNvSpPr txBox="1"/>
            <p:nvPr/>
          </p:nvSpPr>
          <p:spPr>
            <a:xfrm>
              <a:off x="1306" y="2069"/>
              <a:ext cx="26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a:t>
              </a:r>
              <a:r>
                <a:rPr lang="en-US" sz="1800" b="1" baseline="-25000">
                  <a:solidFill>
                    <a:schemeClr val="dk1"/>
                  </a:solidFill>
                  <a:latin typeface="Calibri"/>
                  <a:ea typeface="Calibri"/>
                  <a:cs typeface="Calibri"/>
                  <a:sym typeface="Calibri"/>
                </a:rPr>
                <a:t>3</a:t>
              </a:r>
              <a:endParaRPr sz="2400">
                <a:solidFill>
                  <a:schemeClr val="dk1"/>
                </a:solidFill>
                <a:latin typeface="Calibri"/>
                <a:ea typeface="Calibri"/>
                <a:cs typeface="Calibri"/>
                <a:sym typeface="Calibri"/>
              </a:endParaRPr>
            </a:p>
          </p:txBody>
        </p:sp>
      </p:grpSp>
      <p:grpSp>
        <p:nvGrpSpPr>
          <p:cNvPr id="153" name="Google Shape;153;p6"/>
          <p:cNvGrpSpPr/>
          <p:nvPr/>
        </p:nvGrpSpPr>
        <p:grpSpPr>
          <a:xfrm>
            <a:off x="3352800" y="5029200"/>
            <a:ext cx="2162175" cy="533400"/>
            <a:chOff x="2112" y="2880"/>
            <a:chExt cx="1362" cy="336"/>
          </a:xfrm>
        </p:grpSpPr>
        <p:cxnSp>
          <p:nvCxnSpPr>
            <p:cNvPr id="154" name="Google Shape;154;p6"/>
            <p:cNvCxnSpPr/>
            <p:nvPr/>
          </p:nvCxnSpPr>
          <p:spPr>
            <a:xfrm>
              <a:off x="2112" y="2880"/>
              <a:ext cx="1296" cy="336"/>
            </a:xfrm>
            <a:prstGeom prst="straightConnector1">
              <a:avLst/>
            </a:prstGeom>
            <a:noFill/>
            <a:ln w="38100" cap="flat" cmpd="sng">
              <a:solidFill>
                <a:srgbClr val="FF0000"/>
              </a:solidFill>
              <a:prstDash val="dashDot"/>
              <a:round/>
              <a:headEnd type="none" w="med" len="med"/>
              <a:tailEnd type="triangle" w="med" len="med"/>
            </a:ln>
          </p:spPr>
        </p:cxnSp>
        <p:sp>
          <p:nvSpPr>
            <p:cNvPr id="155" name="Google Shape;155;p6"/>
            <p:cNvSpPr/>
            <p:nvPr/>
          </p:nvSpPr>
          <p:spPr>
            <a:xfrm>
              <a:off x="3216" y="2976"/>
              <a:ext cx="258" cy="2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CC0000"/>
                  </a:solidFill>
                  <a:latin typeface="Calibri"/>
                  <a:ea typeface="Calibri"/>
                  <a:cs typeface="Calibri"/>
                  <a:sym typeface="Calibri"/>
                </a:rPr>
                <a:t>D</a:t>
              </a:r>
              <a:r>
                <a:rPr lang="en-US" sz="1800" b="1" baseline="-25000">
                  <a:solidFill>
                    <a:srgbClr val="CC0000"/>
                  </a:solidFill>
                  <a:latin typeface="Calibri"/>
                  <a:ea typeface="Calibri"/>
                  <a:cs typeface="Calibri"/>
                  <a:sym typeface="Calibri"/>
                </a:rPr>
                <a:t>6</a:t>
              </a:r>
              <a:endParaRPr/>
            </a:p>
          </p:txBody>
        </p:sp>
      </p:grpSp>
      <p:sp>
        <p:nvSpPr>
          <p:cNvPr id="156" name="Google Shape;156;p6"/>
          <p:cNvSpPr/>
          <p:nvPr/>
        </p:nvSpPr>
        <p:spPr>
          <a:xfrm>
            <a:off x="4495800" y="5181600"/>
            <a:ext cx="304800" cy="457200"/>
          </a:xfrm>
          <a:prstGeom prst="ellipse">
            <a:avLst/>
          </a:prstGeom>
          <a:noFill/>
          <a:ln w="25400" cap="flat" cmpd="sng">
            <a:solidFill>
              <a:srgbClr val="00808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93</a:t>
            </a:fld>
            <a:endParaRPr/>
          </a:p>
        </p:txBody>
      </p:sp>
      <p:cxnSp>
        <p:nvCxnSpPr>
          <p:cNvPr id="158" name="Google Shape;158;p6"/>
          <p:cNvCxnSpPr/>
          <p:nvPr/>
        </p:nvCxnSpPr>
        <p:spPr>
          <a:xfrm>
            <a:off x="5410200" y="5562600"/>
            <a:ext cx="685801" cy="381003"/>
          </a:xfrm>
          <a:prstGeom prst="straightConnector1">
            <a:avLst/>
          </a:prstGeom>
          <a:noFill/>
          <a:ln w="28575" cap="flat" cmpd="sng">
            <a:solidFill>
              <a:srgbClr val="0070C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9">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8"/>
                                        </p:tgtEl>
                                        <p:attrNameLst>
                                          <p:attrName>style.visibility</p:attrName>
                                        </p:attrNameLst>
                                      </p:cBhvr>
                                      <p:to>
                                        <p:strVal val="visible"/>
                                      </p:to>
                                    </p:set>
                                    <p:animEffect transition="in" filter="fade">
                                      <p:cBhvr>
                                        <p:cTn id="20"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696dc538f8_0_0"/>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Similarity measurement</a:t>
            </a:r>
            <a:endParaRPr/>
          </a:p>
        </p:txBody>
      </p:sp>
      <p:sp>
        <p:nvSpPr>
          <p:cNvPr id="165" name="Google Shape;165;g2696dc538f8_0_0"/>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166" name="Google Shape;166;g2696dc538f8_0_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Clr>
                <a:srgbClr val="000000"/>
              </a:buClr>
              <a:buFont typeface="Arial"/>
              <a:buNone/>
            </a:pPr>
            <a:fld id="{00000000-1234-1234-1234-123412341234}" type="slidenum">
              <a:rPr lang="en-US" smtClean="0"/>
              <a:pPr marL="0" lvl="0" indent="0" algn="r" rtl="0">
                <a:spcBef>
                  <a:spcPts val="0"/>
                </a:spcBef>
                <a:spcAft>
                  <a:spcPts val="0"/>
                </a:spcAft>
                <a:buClr>
                  <a:srgbClr val="000000"/>
                </a:buClr>
                <a:buFont typeface="Arial"/>
                <a:buNone/>
              </a:pPr>
              <a:t>94</a:t>
            </a:fld>
            <a:endParaRPr/>
          </a:p>
        </p:txBody>
      </p:sp>
      <p:pic>
        <p:nvPicPr>
          <p:cNvPr id="167" name="Google Shape;167;g2696dc538f8_0_0"/>
          <p:cNvPicPr preferRelativeResize="0"/>
          <p:nvPr/>
        </p:nvPicPr>
        <p:blipFill>
          <a:blip r:embed="rId3">
            <a:alphaModFix/>
          </a:blip>
          <a:stretch>
            <a:fillRect/>
          </a:stretch>
        </p:blipFill>
        <p:spPr>
          <a:xfrm>
            <a:off x="-105125" y="2175252"/>
            <a:ext cx="9249125" cy="2211398"/>
          </a:xfrm>
          <a:prstGeom prst="rect">
            <a:avLst/>
          </a:prstGeom>
          <a:noFill/>
          <a:ln>
            <a:noFill/>
          </a:ln>
        </p:spPr>
      </p:pic>
      <p:pic>
        <p:nvPicPr>
          <p:cNvPr id="168" name="Google Shape;168;g2696dc538f8_0_0"/>
          <p:cNvPicPr preferRelativeResize="0"/>
          <p:nvPr/>
        </p:nvPicPr>
        <p:blipFill>
          <a:blip r:embed="rId4">
            <a:alphaModFix/>
          </a:blip>
          <a:stretch>
            <a:fillRect/>
          </a:stretch>
        </p:blipFill>
        <p:spPr>
          <a:xfrm>
            <a:off x="2780275" y="4790300"/>
            <a:ext cx="2708175" cy="8374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Tokenization</a:t>
            </a:r>
            <a:endParaRPr/>
          </a:p>
        </p:txBody>
      </p:sp>
      <p:sp>
        <p:nvSpPr>
          <p:cNvPr id="175" name="Google Shape;175;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Break a stream of text into meaningful units</a:t>
            </a:r>
            <a:endParaRPr/>
          </a:p>
          <a:p>
            <a:pPr marL="742950" lvl="1" indent="-285750" algn="l" rtl="0">
              <a:spcBef>
                <a:spcPts val="560"/>
              </a:spcBef>
              <a:spcAft>
                <a:spcPts val="0"/>
              </a:spcAft>
              <a:buClr>
                <a:schemeClr val="dk1"/>
              </a:buClr>
              <a:buSzPts val="2800"/>
              <a:buChar char="–"/>
            </a:pPr>
            <a:r>
              <a:rPr lang="en-US"/>
              <a:t>Tokens: words, phrases, symbols</a:t>
            </a:r>
            <a:endParaRPr/>
          </a:p>
          <a:p>
            <a:pPr marL="742950" lvl="1" indent="-82550" algn="l" rtl="0">
              <a:spcBef>
                <a:spcPts val="640"/>
              </a:spcBef>
              <a:spcAft>
                <a:spcPts val="0"/>
              </a:spcAft>
              <a:buClr>
                <a:schemeClr val="dk1"/>
              </a:buClr>
              <a:buSzPts val="3200"/>
              <a:buNone/>
            </a:pPr>
            <a:endParaRPr sz="3200"/>
          </a:p>
          <a:p>
            <a:pPr marL="742950" lvl="1" indent="-82550" algn="l" rtl="0">
              <a:spcBef>
                <a:spcPts val="640"/>
              </a:spcBef>
              <a:spcAft>
                <a:spcPts val="0"/>
              </a:spcAft>
              <a:buClr>
                <a:schemeClr val="dk1"/>
              </a:buClr>
              <a:buSzPts val="3200"/>
              <a:buNone/>
            </a:pPr>
            <a:endParaRPr sz="3200"/>
          </a:p>
          <a:p>
            <a:pPr marL="742950" lvl="1" indent="-107950" algn="l" rtl="0">
              <a:spcBef>
                <a:spcPts val="560"/>
              </a:spcBef>
              <a:spcAft>
                <a:spcPts val="0"/>
              </a:spcAft>
              <a:buClr>
                <a:schemeClr val="dk1"/>
              </a:buClr>
              <a:buSzPts val="2800"/>
              <a:buNone/>
            </a:pPr>
            <a:endParaRPr/>
          </a:p>
          <a:p>
            <a:pPr marL="742950" lvl="1" indent="-285750" algn="l" rtl="0">
              <a:spcBef>
                <a:spcPts val="560"/>
              </a:spcBef>
              <a:spcAft>
                <a:spcPts val="0"/>
              </a:spcAft>
              <a:buClr>
                <a:schemeClr val="dk1"/>
              </a:buClr>
              <a:buSzPts val="2800"/>
              <a:buChar char="–"/>
            </a:pPr>
            <a:r>
              <a:rPr lang="en-US"/>
              <a:t>Definition depends on language, corpus, or even context</a:t>
            </a:r>
            <a:endParaRPr/>
          </a:p>
        </p:txBody>
      </p:sp>
      <p:sp>
        <p:nvSpPr>
          <p:cNvPr id="176" name="Google Shape;176;p7"/>
          <p:cNvSpPr txBox="1"/>
          <p:nvPr/>
        </p:nvSpPr>
        <p:spPr>
          <a:xfrm>
            <a:off x="990600" y="2191139"/>
            <a:ext cx="5562600"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Input:</a:t>
            </a:r>
            <a:r>
              <a:rPr lang="en-US" sz="1800">
                <a:solidFill>
                  <a:schemeClr val="dk1"/>
                </a:solidFill>
                <a:latin typeface="Calibri"/>
                <a:ea typeface="Calibri"/>
                <a:cs typeface="Calibri"/>
                <a:sym typeface="Calibri"/>
              </a:rPr>
              <a:t> It’s not straight-forward to perform so-called “tokenization.”  </a:t>
            </a:r>
            <a:endParaRPr/>
          </a:p>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Output(1):</a:t>
            </a:r>
            <a:r>
              <a:rPr lang="en-US" sz="1800">
                <a:solidFill>
                  <a:schemeClr val="dk1"/>
                </a:solidFill>
                <a:latin typeface="Calibri"/>
                <a:ea typeface="Calibri"/>
                <a:cs typeface="Calibri"/>
                <a:sym typeface="Calibri"/>
              </a:rPr>
              <a:t> 'It’s', 'not', 'straight-forward', 'to', 'perform', 'so-called', '“tokenization.”' </a:t>
            </a:r>
            <a:endParaRPr/>
          </a:p>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Output(2):</a:t>
            </a:r>
            <a:r>
              <a:rPr lang="en-US" sz="1800">
                <a:solidFill>
                  <a:schemeClr val="dk1"/>
                </a:solidFill>
                <a:latin typeface="Calibri"/>
                <a:ea typeface="Calibri"/>
                <a:cs typeface="Calibri"/>
                <a:sym typeface="Calibri"/>
              </a:rPr>
              <a:t> 'It', '’', 's', 'not', 'straight', '-', 'forward, 'to', 'perform', 'so', '-', 'called', ‘“', 'tokenization', '.', '”‘</a:t>
            </a:r>
            <a:endParaRPr sz="1800" b="1">
              <a:solidFill>
                <a:schemeClr val="dk1"/>
              </a:solidFill>
              <a:latin typeface="Calibri"/>
              <a:ea typeface="Calibri"/>
              <a:cs typeface="Calibri"/>
              <a:sym typeface="Calibri"/>
            </a:endParaRPr>
          </a:p>
        </p:txBody>
      </p:sp>
      <p:sp>
        <p:nvSpPr>
          <p:cNvPr id="178" name="Google Shape;17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endParaRPr/>
          </a:p>
        </p:txBody>
      </p:sp>
      <p:sp>
        <p:nvSpPr>
          <p:cNvPr id="179" name="Google Shape;17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Stemming</a:t>
            </a:r>
            <a:endParaRPr/>
          </a:p>
        </p:txBody>
      </p:sp>
      <p:sp>
        <p:nvSpPr>
          <p:cNvPr id="185" name="Google Shape;185;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ct val="100000"/>
              <a:buChar char="•"/>
            </a:pPr>
            <a:r>
              <a:rPr lang="en-US"/>
              <a:t>Reduce inflected or derived words to their root form </a:t>
            </a:r>
            <a:endParaRPr/>
          </a:p>
          <a:p>
            <a:pPr marL="742950" lvl="1" indent="-285750" algn="l" rtl="0">
              <a:spcBef>
                <a:spcPts val="518"/>
              </a:spcBef>
              <a:spcAft>
                <a:spcPts val="0"/>
              </a:spcAft>
              <a:buClr>
                <a:schemeClr val="dk1"/>
              </a:buClr>
              <a:buSzPct val="100000"/>
              <a:buChar char="–"/>
            </a:pPr>
            <a:r>
              <a:rPr lang="en-US"/>
              <a:t>Plurals, adverbs, inflected word forms</a:t>
            </a:r>
            <a:endParaRPr/>
          </a:p>
          <a:p>
            <a:pPr marL="1143000" lvl="2" indent="-228600" algn="l" rtl="0">
              <a:spcBef>
                <a:spcPts val="444"/>
              </a:spcBef>
              <a:spcAft>
                <a:spcPts val="0"/>
              </a:spcAft>
              <a:buClr>
                <a:schemeClr val="dk1"/>
              </a:buClr>
              <a:buSzPct val="100000"/>
              <a:buChar char="•"/>
            </a:pPr>
            <a:r>
              <a:rPr lang="en-US"/>
              <a:t>E.g., ladies -&gt; lady, referring -&gt; refer, forgotten -&gt; forget</a:t>
            </a:r>
            <a:endParaRPr/>
          </a:p>
          <a:p>
            <a:pPr marL="742950" lvl="1" indent="-285750" algn="l" rtl="0">
              <a:spcBef>
                <a:spcPts val="518"/>
              </a:spcBef>
              <a:spcAft>
                <a:spcPts val="0"/>
              </a:spcAft>
              <a:buClr>
                <a:schemeClr val="dk1"/>
              </a:buClr>
              <a:buSzPct val="100000"/>
              <a:buChar char="–"/>
            </a:pPr>
            <a:r>
              <a:rPr lang="en-US"/>
              <a:t>Bridge the vocabulary gap</a:t>
            </a:r>
            <a:endParaRPr/>
          </a:p>
          <a:p>
            <a:pPr marL="742950" lvl="1" indent="-285750" algn="l" rtl="0">
              <a:spcBef>
                <a:spcPts val="518"/>
              </a:spcBef>
              <a:spcAft>
                <a:spcPts val="0"/>
              </a:spcAft>
              <a:buClr>
                <a:schemeClr val="dk1"/>
              </a:buClr>
              <a:buSzPct val="100000"/>
              <a:buChar char="–"/>
            </a:pPr>
            <a:r>
              <a:rPr lang="en-US"/>
              <a:t>Solutions (for English)</a:t>
            </a:r>
            <a:endParaRPr/>
          </a:p>
          <a:p>
            <a:pPr marL="1143000" lvl="2" indent="-228600" algn="l" rtl="0">
              <a:spcBef>
                <a:spcPts val="444"/>
              </a:spcBef>
              <a:spcAft>
                <a:spcPts val="0"/>
              </a:spcAft>
              <a:buClr>
                <a:schemeClr val="dk1"/>
              </a:buClr>
              <a:buSzPct val="100000"/>
              <a:buChar char="•"/>
            </a:pPr>
            <a:r>
              <a:rPr lang="en-US"/>
              <a:t>Porter stemmer: patterns of vowel-consonant sequence</a:t>
            </a:r>
            <a:endParaRPr/>
          </a:p>
          <a:p>
            <a:pPr marL="1143000" lvl="2" indent="-228600" algn="l" rtl="0">
              <a:spcBef>
                <a:spcPts val="444"/>
              </a:spcBef>
              <a:spcAft>
                <a:spcPts val="0"/>
              </a:spcAft>
              <a:buClr>
                <a:schemeClr val="dk1"/>
              </a:buClr>
              <a:buSzPct val="100000"/>
              <a:buChar char="•"/>
            </a:pPr>
            <a:r>
              <a:rPr lang="en-US"/>
              <a:t>Krovetz stemmer: morphological rules </a:t>
            </a:r>
            <a:endParaRPr/>
          </a:p>
          <a:p>
            <a:pPr marL="742950" lvl="1" indent="-285750" algn="l" rtl="0">
              <a:spcBef>
                <a:spcPts val="518"/>
              </a:spcBef>
              <a:spcAft>
                <a:spcPts val="0"/>
              </a:spcAft>
              <a:buClr>
                <a:schemeClr val="dk1"/>
              </a:buClr>
              <a:buSzPct val="100000"/>
              <a:buChar char="–"/>
            </a:pPr>
            <a:r>
              <a:rPr lang="en-US"/>
              <a:t>Risk: lose precise meaning of the word</a:t>
            </a:r>
            <a:endParaRPr/>
          </a:p>
          <a:p>
            <a:pPr marL="1143000" lvl="2" indent="-228600" algn="l" rtl="0">
              <a:spcBef>
                <a:spcPts val="444"/>
              </a:spcBef>
              <a:spcAft>
                <a:spcPts val="0"/>
              </a:spcAft>
              <a:buClr>
                <a:schemeClr val="dk1"/>
              </a:buClr>
              <a:buSzPct val="100000"/>
              <a:buChar char="•"/>
            </a:pPr>
            <a:r>
              <a:rPr lang="en-US"/>
              <a:t>E.g., lay -&gt; lie (a false statement? or be in a horizontal position?) </a:t>
            </a:r>
            <a:endParaRPr/>
          </a:p>
          <a:p>
            <a:pPr marL="742950" lvl="1" indent="-121284" algn="l" rtl="0">
              <a:spcBef>
                <a:spcPts val="518"/>
              </a:spcBef>
              <a:spcAft>
                <a:spcPts val="0"/>
              </a:spcAft>
              <a:buClr>
                <a:schemeClr val="dk1"/>
              </a:buClr>
              <a:buSzPct val="100000"/>
              <a:buNone/>
            </a:pPr>
            <a:endParaRPr/>
          </a:p>
        </p:txBody>
      </p:sp>
      <p:sp>
        <p:nvSpPr>
          <p:cNvPr id="187" name="Google Shape;187;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endParaRPr/>
          </a:p>
        </p:txBody>
      </p:sp>
      <p:sp>
        <p:nvSpPr>
          <p:cNvPr id="188" name="Google Shape;188;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Stopwords</a:t>
            </a:r>
            <a:endParaRPr/>
          </a:p>
        </p:txBody>
      </p:sp>
      <p:sp>
        <p:nvSpPr>
          <p:cNvPr id="194" name="Google Shape;194;p9"/>
          <p:cNvSpPr txBox="1">
            <a:spLocks noGrp="1"/>
          </p:cNvSpPr>
          <p:nvPr>
            <p:ph type="body" idx="1"/>
          </p:nvPr>
        </p:nvSpPr>
        <p:spPr>
          <a:xfrm>
            <a:off x="457200" y="1493837"/>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Useless words for document analysis</a:t>
            </a:r>
            <a:endParaRPr/>
          </a:p>
          <a:p>
            <a:pPr marL="742950" lvl="1" indent="-285750" algn="l" rtl="0">
              <a:spcBef>
                <a:spcPts val="560"/>
              </a:spcBef>
              <a:spcAft>
                <a:spcPts val="0"/>
              </a:spcAft>
              <a:buClr>
                <a:schemeClr val="dk1"/>
              </a:buClr>
              <a:buSzPts val="2800"/>
              <a:buChar char="–"/>
            </a:pPr>
            <a:r>
              <a:rPr lang="en-US"/>
              <a:t>Not all words are informative</a:t>
            </a:r>
            <a:endParaRPr/>
          </a:p>
          <a:p>
            <a:pPr marL="742950" lvl="1" indent="-285750" algn="l" rtl="0">
              <a:spcBef>
                <a:spcPts val="560"/>
              </a:spcBef>
              <a:spcAft>
                <a:spcPts val="0"/>
              </a:spcAft>
              <a:buClr>
                <a:schemeClr val="dk1"/>
              </a:buClr>
              <a:buSzPts val="2800"/>
              <a:buChar char="–"/>
            </a:pPr>
            <a:r>
              <a:rPr lang="en-US"/>
              <a:t>Remove such words to reduce vocabulary size</a:t>
            </a:r>
            <a:endParaRPr/>
          </a:p>
          <a:p>
            <a:pPr marL="742950" lvl="1" indent="-285750" algn="l" rtl="0">
              <a:spcBef>
                <a:spcPts val="560"/>
              </a:spcBef>
              <a:spcAft>
                <a:spcPts val="0"/>
              </a:spcAft>
              <a:buClr>
                <a:schemeClr val="dk1"/>
              </a:buClr>
              <a:buSzPts val="2800"/>
              <a:buChar char="–"/>
            </a:pPr>
            <a:r>
              <a:rPr lang="en-US"/>
              <a:t>No universal definition</a:t>
            </a:r>
            <a:endParaRPr/>
          </a:p>
          <a:p>
            <a:pPr marL="742950" lvl="1" indent="-285750" algn="l" rtl="0">
              <a:spcBef>
                <a:spcPts val="560"/>
              </a:spcBef>
              <a:spcAft>
                <a:spcPts val="0"/>
              </a:spcAft>
              <a:buClr>
                <a:schemeClr val="dk1"/>
              </a:buClr>
              <a:buSzPts val="2800"/>
              <a:buChar char="–"/>
            </a:pPr>
            <a:r>
              <a:rPr lang="en-US"/>
              <a:t>Risk: break the original meaning and structure of text</a:t>
            </a:r>
            <a:endParaRPr/>
          </a:p>
          <a:p>
            <a:pPr marL="1143000" lvl="2" indent="-228600" algn="l" rtl="0">
              <a:spcBef>
                <a:spcPts val="480"/>
              </a:spcBef>
              <a:spcAft>
                <a:spcPts val="0"/>
              </a:spcAft>
              <a:buClr>
                <a:schemeClr val="dk1"/>
              </a:buClr>
              <a:buSzPts val="2400"/>
              <a:buChar char="•"/>
            </a:pPr>
            <a:r>
              <a:rPr lang="en-US"/>
              <a:t>E.g., this is not a good option -&gt; option</a:t>
            </a:r>
            <a:endParaRPr/>
          </a:p>
          <a:p>
            <a:pPr marL="914400" lvl="2" indent="0" algn="l" rtl="0">
              <a:spcBef>
                <a:spcPts val="480"/>
              </a:spcBef>
              <a:spcAft>
                <a:spcPts val="0"/>
              </a:spcAft>
              <a:buClr>
                <a:schemeClr val="dk1"/>
              </a:buClr>
              <a:buSzPts val="2400"/>
              <a:buNone/>
            </a:pPr>
            <a:r>
              <a:rPr lang="en-US"/>
              <a:t>            to be or not to be -&gt; null</a:t>
            </a:r>
            <a:endParaRPr/>
          </a:p>
        </p:txBody>
      </p:sp>
      <p:sp>
        <p:nvSpPr>
          <p:cNvPr id="196" name="Google Shape;196;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endParaRPr/>
          </a:p>
        </p:txBody>
      </p:sp>
      <p:sp>
        <p:nvSpPr>
          <p:cNvPr id="197" name="Google Shape;197;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Stopwords</a:t>
            </a:r>
            <a:endParaRPr/>
          </a:p>
        </p:txBody>
      </p:sp>
      <p:pic>
        <p:nvPicPr>
          <p:cNvPr id="203" name="Google Shape;203;p10"/>
          <p:cNvPicPr preferRelativeResize="0"/>
          <p:nvPr/>
        </p:nvPicPr>
        <p:blipFill rotWithShape="1">
          <a:blip r:embed="rId3">
            <a:alphaModFix/>
          </a:blip>
          <a:srcRect/>
          <a:stretch/>
        </p:blipFill>
        <p:spPr>
          <a:xfrm>
            <a:off x="990600" y="1405573"/>
            <a:ext cx="6705600" cy="47148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Bag-of-Words representation</a:t>
            </a:r>
            <a:endParaRPr/>
          </a:p>
        </p:txBody>
      </p:sp>
      <p:sp>
        <p:nvSpPr>
          <p:cNvPr id="209" name="Google Shape;209;p11"/>
          <p:cNvSpPr txBox="1">
            <a:spLocks noGrp="1"/>
          </p:cNvSpPr>
          <p:nvPr>
            <p:ph type="body" idx="1"/>
          </p:nvPr>
        </p:nvSpPr>
        <p:spPr>
          <a:xfrm>
            <a:off x="457200" y="3094037"/>
            <a:ext cx="8229600" cy="30781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ct val="100000"/>
              <a:buChar char="•"/>
            </a:pPr>
            <a:r>
              <a:rPr lang="en-US"/>
              <a:t>Assumption</a:t>
            </a:r>
            <a:endParaRPr/>
          </a:p>
          <a:p>
            <a:pPr marL="742950" lvl="1" indent="-285750" algn="l" rtl="0">
              <a:spcBef>
                <a:spcPts val="518"/>
              </a:spcBef>
              <a:spcAft>
                <a:spcPts val="0"/>
              </a:spcAft>
              <a:buClr>
                <a:schemeClr val="dk1"/>
              </a:buClr>
              <a:buSzPct val="100000"/>
              <a:buChar char="–"/>
            </a:pPr>
            <a:r>
              <a:rPr lang="en-US"/>
              <a:t>Words are independent from each other</a:t>
            </a:r>
            <a:endParaRPr/>
          </a:p>
          <a:p>
            <a:pPr marL="342900" lvl="0" indent="-342900" algn="l" rtl="0">
              <a:spcBef>
                <a:spcPts val="592"/>
              </a:spcBef>
              <a:spcAft>
                <a:spcPts val="0"/>
              </a:spcAft>
              <a:buClr>
                <a:schemeClr val="dk1"/>
              </a:buClr>
              <a:buSzPct val="100000"/>
              <a:buChar char="•"/>
            </a:pPr>
            <a:r>
              <a:rPr lang="en-US"/>
              <a:t>Pros</a:t>
            </a:r>
            <a:endParaRPr/>
          </a:p>
          <a:p>
            <a:pPr marL="742950" lvl="1" indent="-285750" algn="l" rtl="0">
              <a:spcBef>
                <a:spcPts val="518"/>
              </a:spcBef>
              <a:spcAft>
                <a:spcPts val="0"/>
              </a:spcAft>
              <a:buClr>
                <a:schemeClr val="dk1"/>
              </a:buClr>
              <a:buSzPct val="100000"/>
              <a:buChar char="–"/>
            </a:pPr>
            <a:r>
              <a:rPr lang="en-US"/>
              <a:t>Simple</a:t>
            </a:r>
            <a:endParaRPr/>
          </a:p>
          <a:p>
            <a:pPr marL="342900" lvl="0" indent="-342900" algn="l" rtl="0">
              <a:spcBef>
                <a:spcPts val="592"/>
              </a:spcBef>
              <a:spcAft>
                <a:spcPts val="0"/>
              </a:spcAft>
              <a:buClr>
                <a:schemeClr val="dk1"/>
              </a:buClr>
              <a:buSzPct val="100000"/>
              <a:buChar char="•"/>
            </a:pPr>
            <a:r>
              <a:rPr lang="en-US"/>
              <a:t>Cons</a:t>
            </a:r>
            <a:endParaRPr/>
          </a:p>
          <a:p>
            <a:pPr marL="742950" lvl="1" indent="-285750" algn="l" rtl="0">
              <a:spcBef>
                <a:spcPts val="518"/>
              </a:spcBef>
              <a:spcAft>
                <a:spcPts val="0"/>
              </a:spcAft>
              <a:buClr>
                <a:schemeClr val="dk1"/>
              </a:buClr>
              <a:buSzPct val="100000"/>
              <a:buChar char="–"/>
            </a:pPr>
            <a:r>
              <a:rPr lang="en-US"/>
              <a:t>Basis vectors are clearly not linearly independent!</a:t>
            </a:r>
            <a:endParaRPr/>
          </a:p>
          <a:p>
            <a:pPr marL="742950" lvl="1" indent="-285750" algn="l" rtl="0">
              <a:spcBef>
                <a:spcPts val="518"/>
              </a:spcBef>
              <a:spcAft>
                <a:spcPts val="0"/>
              </a:spcAft>
              <a:buClr>
                <a:schemeClr val="dk1"/>
              </a:buClr>
              <a:buSzPct val="100000"/>
              <a:buChar char="–"/>
            </a:pPr>
            <a:r>
              <a:rPr lang="en-US"/>
              <a:t>Grammar and order are missing</a:t>
            </a:r>
            <a:endParaRPr/>
          </a:p>
        </p:txBody>
      </p:sp>
      <p:graphicFrame>
        <p:nvGraphicFramePr>
          <p:cNvPr id="210" name="Google Shape;210;p11"/>
          <p:cNvGraphicFramePr/>
          <p:nvPr/>
        </p:nvGraphicFramePr>
        <p:xfrm>
          <a:off x="381000" y="1521354"/>
          <a:ext cx="8458200" cy="1585000"/>
        </p:xfrm>
        <a:graphic>
          <a:graphicData uri="http://schemas.openxmlformats.org/drawingml/2006/table">
            <a:tbl>
              <a:tblPr firstRow="1" bandRow="1">
                <a:noFill/>
              </a:tblPr>
              <a:tblGrid>
                <a:gridCol w="661950">
                  <a:extLst>
                    <a:ext uri="{9D8B030D-6E8A-4147-A177-3AD203B41FA5}">
                      <a16:colId xmlns:a16="http://schemas.microsoft.com/office/drawing/2014/main" val="20000"/>
                    </a:ext>
                  </a:extLst>
                </a:gridCol>
                <a:gridCol w="55725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gridCol w="914400">
                  <a:extLst>
                    <a:ext uri="{9D8B030D-6E8A-4147-A177-3AD203B41FA5}">
                      <a16:colId xmlns:a16="http://schemas.microsoft.com/office/drawing/2014/main" val="20011"/>
                    </a:ext>
                  </a:extLst>
                </a:gridCol>
              </a:tblGrid>
              <a:tr h="365750">
                <a:tc>
                  <a:txBody>
                    <a:bodyPr/>
                    <a:lstStyle/>
                    <a:p>
                      <a:pPr marL="0" marR="0" lvl="0" indent="0" algn="ctr" rtl="0">
                        <a:spcBef>
                          <a:spcPts val="0"/>
                        </a:spcBef>
                        <a:spcAft>
                          <a:spcPts val="0"/>
                        </a:spcAft>
                        <a:buNone/>
                      </a:pPr>
                      <a:endParaRPr sz="1600" u="none" strike="noStrike" cap="none"/>
                    </a:p>
                  </a:txBody>
                  <a:tcPr marL="91450" marR="91450" marT="45725" marB="45725"/>
                </a:tc>
                <a:tc>
                  <a:txBody>
                    <a:bodyPr/>
                    <a:lstStyle/>
                    <a:p>
                      <a:pPr marL="0" marR="0" lvl="0" indent="0" algn="ctr" rtl="0">
                        <a:spcBef>
                          <a:spcPts val="0"/>
                        </a:spcBef>
                        <a:spcAft>
                          <a:spcPts val="0"/>
                        </a:spcAft>
                        <a:buNone/>
                      </a:pPr>
                      <a:r>
                        <a:rPr lang="en-US" sz="1600" u="none" strike="noStrike" cap="none"/>
                        <a:t>text</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information</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identify</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mining</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mined</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is</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useful</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to</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from</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apple</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delicious</a:t>
                      </a:r>
                      <a:endParaRPr/>
                    </a:p>
                  </a:txBody>
                  <a:tcPr marL="91450" marR="91450" marT="45725" marB="45725"/>
                </a:tc>
                <a:extLst>
                  <a:ext uri="{0D108BD9-81ED-4DB2-BD59-A6C34878D82A}">
                    <a16:rowId xmlns:a16="http://schemas.microsoft.com/office/drawing/2014/main" val="10000"/>
                  </a:ext>
                </a:extLst>
              </a:tr>
              <a:tr h="119450">
                <a:tc>
                  <a:txBody>
                    <a:bodyPr/>
                    <a:lstStyle/>
                    <a:p>
                      <a:pPr marL="0" marR="0" lvl="0" indent="0" algn="ctr" rtl="0">
                        <a:spcBef>
                          <a:spcPts val="0"/>
                        </a:spcBef>
                        <a:spcAft>
                          <a:spcPts val="0"/>
                        </a:spcAft>
                        <a:buNone/>
                      </a:pPr>
                      <a:r>
                        <a:rPr lang="en-US" sz="1600" u="none" strike="noStrike" cap="none"/>
                        <a:t>Doc1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extLst>
                  <a:ext uri="{0D108BD9-81ED-4DB2-BD59-A6C34878D82A}">
                    <a16:rowId xmlns:a16="http://schemas.microsoft.com/office/drawing/2014/main" val="10001"/>
                  </a:ext>
                </a:extLst>
              </a:tr>
              <a:tr h="119450">
                <a:tc>
                  <a:txBody>
                    <a:bodyPr/>
                    <a:lstStyle/>
                    <a:p>
                      <a:pPr marL="0" marR="0" lvl="0" indent="0" algn="ctr" rtl="0">
                        <a:spcBef>
                          <a:spcPts val="0"/>
                        </a:spcBef>
                        <a:spcAft>
                          <a:spcPts val="0"/>
                        </a:spcAft>
                        <a:buNone/>
                      </a:pPr>
                      <a:r>
                        <a:rPr lang="en-US" sz="1600" u="none" strike="noStrike" cap="none"/>
                        <a:t>Doc2</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extLst>
                  <a:ext uri="{0D108BD9-81ED-4DB2-BD59-A6C34878D82A}">
                    <a16:rowId xmlns:a16="http://schemas.microsoft.com/office/drawing/2014/main" val="10002"/>
                  </a:ext>
                </a:extLst>
              </a:tr>
              <a:tr h="119450">
                <a:tc>
                  <a:txBody>
                    <a:bodyPr/>
                    <a:lstStyle/>
                    <a:p>
                      <a:pPr marL="0" marR="0" lvl="0" indent="0" algn="ctr" rtl="0">
                        <a:spcBef>
                          <a:spcPts val="0"/>
                        </a:spcBef>
                        <a:spcAft>
                          <a:spcPts val="0"/>
                        </a:spcAft>
                        <a:buNone/>
                      </a:pPr>
                      <a:r>
                        <a:rPr lang="en-US" sz="1600" u="none" strike="noStrike" cap="none"/>
                        <a:t>Doc3</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0</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tc>
                  <a:txBody>
                    <a:bodyPr/>
                    <a:lstStyle/>
                    <a:p>
                      <a:pPr marL="0" marR="0" lvl="0" indent="0" algn="ctr" rtl="0">
                        <a:spcBef>
                          <a:spcPts val="0"/>
                        </a:spcBef>
                        <a:spcAft>
                          <a:spcPts val="0"/>
                        </a:spcAft>
                        <a:buNone/>
                      </a:pPr>
                      <a:r>
                        <a:rPr lang="en-US" sz="1600" u="none" strike="noStrike" cap="none"/>
                        <a:t>1</a:t>
                      </a:r>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2|5.9|11.9|4.6|18|6.1|31.2|14"/>
</p:tagLst>
</file>

<file path=ppt/tags/tag2.xml><?xml version="1.0" encoding="utf-8"?>
<p:tagLst xmlns:a="http://schemas.openxmlformats.org/drawingml/2006/main" xmlns:r="http://schemas.openxmlformats.org/officeDocument/2006/relationships" xmlns:p="http://schemas.openxmlformats.org/presentationml/2006/main">
  <p:tag name="TIMING" val="|10.2|5.9|11.9|4.6|18|6.1|31.2|14"/>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121</Slides>
  <Notes>87</Notes>
  <HiddenSlides>29</HiddenSlides>
  <ScaleCrop>false</ScaleCrop>
  <HeadingPairs>
    <vt:vector size="4" baseType="variant">
      <vt:variant>
        <vt:lpstr>Theme</vt:lpstr>
      </vt:variant>
      <vt:variant>
        <vt:i4>1</vt:i4>
      </vt:variant>
      <vt:variant>
        <vt:lpstr>Slide Titles</vt:lpstr>
      </vt:variant>
      <vt:variant>
        <vt:i4>121</vt:i4>
      </vt:variant>
    </vt:vector>
  </HeadingPairs>
  <TitlesOfParts>
    <vt:vector size="122" baseType="lpstr">
      <vt:lpstr>Office Theme</vt:lpstr>
      <vt:lpstr>PowerPoint Presentation</vt:lpstr>
      <vt:lpstr>Who we are?</vt:lpstr>
      <vt:lpstr>Why we are here?</vt:lpstr>
      <vt:lpstr>Preferred  skills</vt:lpstr>
      <vt:lpstr>Day 1</vt:lpstr>
      <vt:lpstr>Visual Recognition</vt:lpstr>
      <vt:lpstr>Visual Recognition</vt:lpstr>
      <vt:lpstr>Visual Recognition</vt:lpstr>
      <vt:lpstr>Visual Recognition</vt:lpstr>
      <vt:lpstr>PowerPoint Presentation</vt:lpstr>
      <vt:lpstr>Image Classification pipeline</vt:lpstr>
      <vt:lpstr>The Problem: Semantic Gap</vt:lpstr>
      <vt:lpstr>An image classifier</vt:lpstr>
      <vt:lpstr>Machine Learning: Data-Driven Approach</vt:lpstr>
      <vt:lpstr>First classifier: Nearest Neighbor</vt:lpstr>
      <vt:lpstr>Example Dataset: CIFAR10</vt:lpstr>
      <vt:lpstr>Nearest Neighbor classifier  for two dimensional data</vt:lpstr>
      <vt:lpstr>Nearest Neighbor classifier  for two dimensional data</vt:lpstr>
      <vt:lpstr>Distance Metric to compare images</vt:lpstr>
      <vt:lpstr>Build nearest neighbor classifier  in numpy </vt:lpstr>
      <vt:lpstr>TO DO </vt:lpstr>
      <vt:lpstr>K - Nearest Neighbors classifier  for two dimensional data</vt:lpstr>
      <vt:lpstr>TO DO </vt:lpstr>
      <vt:lpstr>Evaluation in Test images</vt:lpstr>
      <vt:lpstr>Evaluation in Test images</vt:lpstr>
      <vt:lpstr>Finally ..</vt:lpstr>
      <vt:lpstr>PowerPoint Presentation</vt:lpstr>
      <vt:lpstr>Linear Classification</vt:lpstr>
      <vt:lpstr>Linear Classifier: Three Viewpoints</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Whole Picture &amp; CE Loss Calculation</vt:lpstr>
      <vt:lpstr>Optimization</vt:lpstr>
      <vt:lpstr>Follow the slope</vt:lpstr>
      <vt:lpstr>Gradient Calculation</vt:lpstr>
      <vt:lpstr>Parameter updates</vt:lpstr>
      <vt:lpstr>Training Procedure  (Learning the parameters)</vt:lpstr>
      <vt:lpstr>Visualize the weights</vt:lpstr>
      <vt:lpstr>TODO</vt:lpstr>
      <vt:lpstr>Convolutional Neural Network</vt:lpstr>
      <vt:lpstr>Big Picture</vt:lpstr>
      <vt:lpstr>Convolution Layer</vt:lpstr>
      <vt:lpstr>Convolution Layer</vt:lpstr>
      <vt:lpstr>Convolution Layer</vt:lpstr>
      <vt:lpstr>Convolution Layer</vt:lpstr>
      <vt:lpstr>consider a second, green filter</vt:lpstr>
      <vt:lpstr>Convolution Demo</vt:lpstr>
      <vt:lpstr>PowerPoint Presentation</vt:lpstr>
      <vt:lpstr>Summary of convolutional layer</vt:lpstr>
      <vt:lpstr>Sub-sampling/Pooling  Layer</vt:lpstr>
      <vt:lpstr>Max Pooling</vt:lpstr>
      <vt:lpstr>Summary of maxpool layer</vt:lpstr>
      <vt:lpstr>VGG 16</vt:lpstr>
      <vt:lpstr>Sigmoid</vt:lpstr>
      <vt:lpstr>ReLu Activation Function</vt:lpstr>
      <vt:lpstr>Fully Connected Layer (FC layer) - Contains neurons that connect to the entire input volume, as in ordinary Neural  Networks</vt:lpstr>
      <vt:lpstr>Developing your CNN  for image classification</vt:lpstr>
      <vt:lpstr>TODO Task 1</vt:lpstr>
      <vt:lpstr>Babysitting your CNN</vt:lpstr>
      <vt:lpstr>Training Process</vt:lpstr>
      <vt:lpstr>Loss curve investigation</vt:lpstr>
      <vt:lpstr>Loss curve investigation</vt:lpstr>
      <vt:lpstr>Normalize your Data</vt:lpstr>
      <vt:lpstr>Batch Normalization</vt:lpstr>
      <vt:lpstr>Batch Normalization</vt:lpstr>
      <vt:lpstr>Batch Normalization</vt:lpstr>
      <vt:lpstr>Batch Normalization</vt:lpstr>
      <vt:lpstr>TODO Task 2</vt:lpstr>
      <vt:lpstr>TODO Task 3</vt:lpstr>
      <vt:lpstr>Weight Initialization</vt:lpstr>
      <vt:lpstr>Random Initialization </vt:lpstr>
      <vt:lpstr>Xavier Initialization</vt:lpstr>
      <vt:lpstr>Learning rate decay</vt:lpstr>
      <vt:lpstr>Learning rate decay</vt:lpstr>
      <vt:lpstr>Learning Rate Decay: Linear Warmup</vt:lpstr>
      <vt:lpstr>Regularization: Add term to loss</vt:lpstr>
      <vt:lpstr>Regularization: Dropout</vt:lpstr>
      <vt:lpstr>Regularization: Dropout</vt:lpstr>
      <vt:lpstr>Data Augmentation</vt:lpstr>
      <vt:lpstr>Data Augmentation</vt:lpstr>
      <vt:lpstr>Choosing Hyper parameter</vt:lpstr>
      <vt:lpstr>Hyper-parameter Tuning</vt:lpstr>
      <vt:lpstr>TODO Task 4</vt:lpstr>
      <vt:lpstr>CIFAR10 Image classification  using pretrained VGG16</vt:lpstr>
      <vt:lpstr>Text Processing (NLP)</vt:lpstr>
      <vt:lpstr>How to represent a sentence</vt:lpstr>
      <vt:lpstr>Bag-of-Words representation</vt:lpstr>
      <vt:lpstr>How to define a good similarity metric?</vt:lpstr>
      <vt:lpstr>Similarity measurement</vt:lpstr>
      <vt:lpstr>Tokenization</vt:lpstr>
      <vt:lpstr>Stemming</vt:lpstr>
      <vt:lpstr>Stopwords</vt:lpstr>
      <vt:lpstr>Stopwords</vt:lpstr>
      <vt:lpstr>Bag-of-Words representation</vt:lpstr>
      <vt:lpstr>Word Embedding</vt:lpstr>
      <vt:lpstr>Sequential Modeling with LSTM</vt:lpstr>
      <vt:lpstr>Sequential Modeling with LSTM</vt:lpstr>
      <vt:lpstr>Text Processing with one-hot encoding</vt:lpstr>
      <vt:lpstr>Text Processing with built-in torch embedding </vt:lpstr>
      <vt:lpstr>TODO Task 5</vt:lpstr>
      <vt:lpstr>Contextual Embedding</vt:lpstr>
      <vt:lpstr>Contextual Embeddings</vt:lpstr>
      <vt:lpstr>Intuition of attention:  (Self-Attention)</vt:lpstr>
      <vt:lpstr>Attention is left-to-right (a simpler view)</vt:lpstr>
      <vt:lpstr>Simplified version of attention: a sum of prior words weighted by their similarity with the current word</vt:lpstr>
      <vt:lpstr>Attention intuition</vt:lpstr>
      <vt:lpstr>PowerPoint Presentation</vt:lpstr>
      <vt:lpstr>Final equations for one attention head</vt:lpstr>
      <vt:lpstr>Calculating the value of a3</vt:lpstr>
      <vt:lpstr>Position Embedding</vt:lpstr>
      <vt:lpstr>If embedding has a dimensionality of 4:</vt:lpstr>
      <vt:lpstr>Transformer Architecture</vt:lpstr>
      <vt:lpstr>Popular Transformer Variants: BERT and GPT</vt:lpstr>
      <vt:lpstr>BERT Pretraining</vt:lpstr>
      <vt:lpstr>Emotion recognition using pretrained BERT</vt:lpstr>
      <vt:lpstr>TODO Task 6: Identify the Most Attentive Tokens for Each Class in the Test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tanni</dc:creator>
  <cp:revision>2</cp:revision>
  <dcterms:created xsi:type="dcterms:W3CDTF">2021-02-16T16:14:57Z</dcterms:created>
  <dcterms:modified xsi:type="dcterms:W3CDTF">2024-12-14T07:53:12Z</dcterms:modified>
</cp:coreProperties>
</file>